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68"/>
  </p:normalViewPr>
  <p:slideViewPr>
    <p:cSldViewPr snapToGrid="0">
      <p:cViewPr varScale="1">
        <p:scale>
          <a:sx n="105" d="100"/>
          <a:sy n="105" d="100"/>
        </p:scale>
        <p:origin x="36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nstein, Mitch" userId="ee9eaed5-4297-4be4-9980-8bdea15c4e95" providerId="ADAL" clId="{6F276251-4A06-56D6-A59C-C7B6EA2F8111}"/>
    <pc:docChg chg="custSel modSld modShowInfo">
      <pc:chgData name="Prinstein, Mitch" userId="ee9eaed5-4297-4be4-9980-8bdea15c4e95" providerId="ADAL" clId="{6F276251-4A06-56D6-A59C-C7B6EA2F8111}" dt="2025-11-05T19:33:18.062" v="418" actId="2744"/>
      <pc:docMkLst>
        <pc:docMk/>
      </pc:docMkLst>
      <pc:sldChg chg="modSp mod">
        <pc:chgData name="Prinstein, Mitch" userId="ee9eaed5-4297-4be4-9980-8bdea15c4e95" providerId="ADAL" clId="{6F276251-4A06-56D6-A59C-C7B6EA2F8111}" dt="2025-11-05T19:31:29.653" v="417" actId="20577"/>
        <pc:sldMkLst>
          <pc:docMk/>
          <pc:sldMk cId="2151108655" sldId="256"/>
        </pc:sldMkLst>
        <pc:spChg chg="mod">
          <ac:chgData name="Prinstein, Mitch" userId="ee9eaed5-4297-4be4-9980-8bdea15c4e95" providerId="ADAL" clId="{6F276251-4A06-56D6-A59C-C7B6EA2F8111}" dt="2025-11-05T19:31:29.653" v="417" actId="20577"/>
          <ac:spMkLst>
            <pc:docMk/>
            <pc:sldMk cId="2151108655" sldId="256"/>
            <ac:spMk id="2" creationId="{59266064-921B-286C-7A61-CA2EA8F7B6BE}"/>
          </ac:spMkLst>
        </pc:spChg>
        <pc:spChg chg="mod">
          <ac:chgData name="Prinstein, Mitch" userId="ee9eaed5-4297-4be4-9980-8bdea15c4e95" providerId="ADAL" clId="{6F276251-4A06-56D6-A59C-C7B6EA2F8111}" dt="2025-11-05T19:04:53.716" v="407" actId="404"/>
          <ac:spMkLst>
            <pc:docMk/>
            <pc:sldMk cId="2151108655" sldId="256"/>
            <ac:spMk id="3" creationId="{186262F9-5371-017F-1D1E-CA8EC078BB27}"/>
          </ac:spMkLst>
        </pc:spChg>
      </pc:sldChg>
      <pc:sldChg chg="modSp mod">
        <pc:chgData name="Prinstein, Mitch" userId="ee9eaed5-4297-4be4-9980-8bdea15c4e95" providerId="ADAL" clId="{6F276251-4A06-56D6-A59C-C7B6EA2F8111}" dt="2025-11-05T18:59:26.826" v="129" actId="20577"/>
        <pc:sldMkLst>
          <pc:docMk/>
          <pc:sldMk cId="3215892849" sldId="270"/>
        </pc:sldMkLst>
        <pc:spChg chg="mod">
          <ac:chgData name="Prinstein, Mitch" userId="ee9eaed5-4297-4be4-9980-8bdea15c4e95" providerId="ADAL" clId="{6F276251-4A06-56D6-A59C-C7B6EA2F8111}" dt="2025-11-05T18:59:26.826" v="129" actId="20577"/>
          <ac:spMkLst>
            <pc:docMk/>
            <pc:sldMk cId="3215892849" sldId="270"/>
            <ac:spMk id="3" creationId="{507AC750-B207-D7F0-ED68-3AE10F92BD58}"/>
          </ac:spMkLst>
        </pc:spChg>
      </pc:sldChg>
    </pc:docChg>
  </pc:docChgLst>
  <pc:docChgLst>
    <pc:chgData name="Evans, Corbin" userId="S::cole@apa.org::b9394106-ccf1-43be-8f97-d2b7f5eee883" providerId="AD" clId="Web-{C3C1C7DF-9330-E92F-E643-7A6C1D9E235E}"/>
    <pc:docChg chg="modSld">
      <pc:chgData name="Evans, Corbin" userId="S::cole@apa.org::b9394106-ccf1-43be-8f97-d2b7f5eee883" providerId="AD" clId="Web-{C3C1C7DF-9330-E92F-E643-7A6C1D9E235E}" dt="2025-11-05T17:40:00.925" v="3" actId="20577"/>
      <pc:docMkLst>
        <pc:docMk/>
      </pc:docMkLst>
      <pc:sldChg chg="modSp">
        <pc:chgData name="Evans, Corbin" userId="S::cole@apa.org::b9394106-ccf1-43be-8f97-d2b7f5eee883" providerId="AD" clId="Web-{C3C1C7DF-9330-E92F-E643-7A6C1D9E235E}" dt="2025-11-05T17:40:00.925" v="3" actId="20577"/>
        <pc:sldMkLst>
          <pc:docMk/>
          <pc:sldMk cId="3215892849" sldId="270"/>
        </pc:sldMkLst>
        <pc:spChg chg="mod">
          <ac:chgData name="Evans, Corbin" userId="S::cole@apa.org::b9394106-ccf1-43be-8f97-d2b7f5eee883" providerId="AD" clId="Web-{C3C1C7DF-9330-E92F-E643-7A6C1D9E235E}" dt="2025-11-05T17:40:00.925" v="3" actId="20577"/>
          <ac:spMkLst>
            <pc:docMk/>
            <pc:sldMk cId="3215892849" sldId="270"/>
            <ac:spMk id="3" creationId="{507AC750-B207-D7F0-ED68-3AE10F92BD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9A00C-829B-2B42-8FB5-EAF89DC8357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47E6A-9685-8D4A-A9F8-0374FAEEA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47E6A-9685-8D4A-A9F8-0374FAEEA3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60CB-FB76-54CA-7E89-6D37A16BF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987F9-5DA7-0950-DC99-39AD55D43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9028C-8ED4-65B2-6CE5-845D9D9C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987E-78FA-9843-A6A9-40DC858B1A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5D8B8-5230-91D5-B99D-04811753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C83EB-75F1-5EB9-814B-88A32CEB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668-5B39-064D-B72D-7B3A4328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3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0026-9451-0F7B-886F-7D4BFD34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5B289-721D-03F2-3075-1BE2A056E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9E734-2E6F-19F5-98F1-2E8EB38F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987E-78FA-9843-A6A9-40DC858B1A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99221-12ED-5608-6189-05DFB141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EE192-7106-EF84-012F-8598F3D3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668-5B39-064D-B72D-7B3A4328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0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7B8FC-5092-CDF2-75A6-A9A49ED88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BCE6D-A502-518D-1439-91925431D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13DEF-4994-9A94-F872-ED4EF013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987E-78FA-9843-A6A9-40DC858B1A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46354-94D8-E78D-CCC6-E49CDC29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FB60B-6BA8-123D-DDCF-8A765822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668-5B39-064D-B72D-7B3A4328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728D-534A-6E54-D1A7-820D1B7C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F174F-D442-7328-A85C-2855642A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3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E5802E9-B4CC-87B6-7904-18EE632F8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3560" y="6017466"/>
            <a:ext cx="2793591" cy="588868"/>
          </a:xfrm>
          <a:prstGeom prst="rect">
            <a:avLst/>
          </a:prstGeom>
        </p:spPr>
      </p:pic>
      <p:pic>
        <p:nvPicPr>
          <p:cNvPr id="1028" name="Picture 4" descr="American Psychological Association Logo PNG Vector (EPS ...">
            <a:extLst>
              <a:ext uri="{FF2B5EF4-FFF2-40B4-BE49-F238E27FC236}">
                <a16:creationId xmlns:a16="http://schemas.microsoft.com/office/drawing/2014/main" id="{FA119F4F-3A37-4DAB-8C3F-E2E2D03645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2" y="5717512"/>
            <a:ext cx="1795497" cy="10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46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2777-CBF8-2465-67AF-F710D429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8AFB8-BF60-295A-B973-CE3ADC376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210F9-18C7-884A-027A-101BD18A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987E-78FA-9843-A6A9-40DC858B1A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605C1-59A1-497C-D11A-DC9C43D0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527FE-180C-7318-BC6C-4FF47214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668-5B39-064D-B72D-7B3A4328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3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F858-974E-FA27-154A-1FC390A7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4084-96DF-69CB-999C-00D2C9F06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3C21D-413C-8594-A124-BEA33E42A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C6D01-F03D-D80F-548B-C8827D27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987E-78FA-9843-A6A9-40DC858B1A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5613B-6617-DF70-DCDC-ABDA2775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AD43D-7861-5074-2593-C83C0B51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668-5B39-064D-B72D-7B3A4328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2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FCA1-1E74-FC4D-32E9-11E09CAD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3DDDC-1589-00E8-6A82-0CC478964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A0AE9-896E-E369-63D4-CC25B04F1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3FBF2-C989-E1D0-0144-EB0ED7B9D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2D223-678C-51C0-A891-F24D127F2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14768-A278-102B-A4E4-1245D0F5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987E-78FA-9843-A6A9-40DC858B1A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848F7-13DF-4D9A-8712-F8033D47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EA3F8-44E4-F12A-E0CA-459051DA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668-5B39-064D-B72D-7B3A4328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D980-4143-DBB3-8C4D-7DF029E7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0E10C-3E4C-D859-B1FC-0241C24D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987E-78FA-9843-A6A9-40DC858B1A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86795-A6CD-2C30-C2FB-2FE9D2AB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6D29C-73A1-ED66-D136-6A683075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668-5B39-064D-B72D-7B3A4328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587BC-D9DB-7A51-2294-3DC69A21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987E-78FA-9843-A6A9-40DC858B1A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6F84D-F166-0696-B4F4-4DA94C92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AD32F-CC0E-A6CD-C8BD-079BBD24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668-5B39-064D-B72D-7B3A4328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8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CC57-7853-ED0D-1465-E318D862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E3EBC-317A-585A-722D-4D1497AB5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F51AA-0250-52A1-C221-EEBF523A5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50586-A106-1777-E023-8AFBF4C6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987E-78FA-9843-A6A9-40DC858B1A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D3A45-A62C-6478-8664-0B0D1029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21179-F5B7-C2C8-08F9-037FA4C6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668-5B39-064D-B72D-7B3A4328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8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17F9-5931-6C4E-0A0A-E4FA3834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3D0E7-A12E-92FD-3267-A887C6B0F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4F891-1330-1172-0631-CF4254293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12D93-BBD9-9152-12E6-22695882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987E-78FA-9843-A6A9-40DC858B1A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12FB6-DFF0-A2C8-1E51-8EC7DC09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BAEA4-B712-DA30-FB9F-121551A4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668-5B39-064D-B72D-7B3A4328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3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DDF23-10C5-BC39-5ED4-4FEEFFDA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7201E-BC90-D522-B54A-C80F495F5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629A5-C971-7D73-AA34-4D581C4DE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58987E-78FA-9843-A6A9-40DC858B1A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39B9B-C436-44F9-E297-6F0BEF9B8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914A9-A775-642B-7673-FC79D8260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67D668-5B39-064D-B72D-7B3A43281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6064-921B-286C-7A61-CA2EA8F7B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62341"/>
          </a:xfrm>
        </p:spPr>
        <p:txBody>
          <a:bodyPr>
            <a:normAutofit fontScale="90000"/>
          </a:bodyPr>
          <a:lstStyle/>
          <a:p>
            <a:r>
              <a:rPr lang="en-US" dirty="0"/>
              <a:t>AI Chatbots and Youth: Emerging Risks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262F9-5371-017F-1D1E-CA8EC078B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Mitch Prinstein, Ph.D.</a:t>
            </a:r>
          </a:p>
          <a:p>
            <a:r>
              <a:rPr lang="en-US" sz="1800" dirty="0"/>
              <a:t>Co-Director, Winston Center on Technology and Brain Development</a:t>
            </a:r>
          </a:p>
          <a:p>
            <a:r>
              <a:rPr lang="en-US" sz="1800" dirty="0"/>
              <a:t>Chief of Psychology, American Psychological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0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A5A9-C40D-E79D-0B55-4845F32B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A) Erosion of Social 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054B6-09E0-08E6-87E1-6353F5298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Chatbots do not promote social competencies</a:t>
            </a:r>
          </a:p>
          <a:p>
            <a:pPr lvl="1"/>
            <a:r>
              <a:rPr lang="en-US" i="1" dirty="0"/>
              <a:t>"Frictionless, sycophantic” </a:t>
            </a:r>
          </a:p>
          <a:p>
            <a:pPr lvl="1"/>
            <a:r>
              <a:rPr lang="en-US" dirty="0"/>
              <a:t>Misappropriate human pronouns and verbs (feeling, caring)</a:t>
            </a:r>
          </a:p>
          <a:p>
            <a:pPr lvl="1"/>
            <a:r>
              <a:rPr lang="en-US" dirty="0"/>
              <a:t>Youth now report they trust AI more than parents and teachers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Time with chatbots is time away from humans</a:t>
            </a:r>
          </a:p>
          <a:p>
            <a:pPr lvl="1"/>
            <a:r>
              <a:rPr lang="en-US" dirty="0"/>
              <a:t>Already &gt; 70% of teens using AI chatbots</a:t>
            </a:r>
          </a:p>
        </p:txBody>
      </p:sp>
    </p:spTree>
    <p:extLst>
      <p:ext uri="{BB962C8B-B14F-4D97-AF65-F5344CB8AC3E}">
        <p14:creationId xmlns:p14="http://schemas.microsoft.com/office/powerpoint/2010/main" val="415761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7002-D658-6EAF-2A46-9CB4B00B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B) Deception and Misinformation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ABE01-AF8C-6758-F87B-06BF08C2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751"/>
            <a:ext cx="10515600" cy="3662707"/>
          </a:xfrm>
        </p:spPr>
        <p:txBody>
          <a:bodyPr/>
          <a:lstStyle/>
          <a:p>
            <a:r>
              <a:rPr lang="en-US" dirty="0"/>
              <a:t>Discouraging interaction with humans to keep users engaged</a:t>
            </a:r>
          </a:p>
          <a:p>
            <a:r>
              <a:rPr lang="en-US" dirty="0"/>
              <a:t>Posing as “therapists” or sometimes as “psychologists”</a:t>
            </a:r>
          </a:p>
          <a:p>
            <a:r>
              <a:rPr lang="en-US" dirty="0"/>
              <a:t>Using all data, not best data, from Internet</a:t>
            </a:r>
          </a:p>
          <a:p>
            <a:r>
              <a:rPr lang="en-US" dirty="0"/>
              <a:t>Kids share their data without appropriate consent, or reminders</a:t>
            </a:r>
          </a:p>
        </p:txBody>
      </p:sp>
    </p:spTree>
    <p:extLst>
      <p:ext uri="{BB962C8B-B14F-4D97-AF65-F5344CB8AC3E}">
        <p14:creationId xmlns:p14="http://schemas.microsoft.com/office/powerpoint/2010/main" val="305914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C040-6C10-EEAF-31E6-7D88BCCD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C) Societal Level 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AC750-B207-D7F0-ED68-3AE10F92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Completely unregulated</a:t>
            </a:r>
          </a:p>
          <a:p>
            <a:r>
              <a:rPr lang="en-US" dirty="0"/>
              <a:t>Misuse of data as well as personal likeness</a:t>
            </a:r>
          </a:p>
          <a:p>
            <a:r>
              <a:rPr lang="en-US" dirty="0"/>
              <a:t>Post-truth, post-human connection world</a:t>
            </a:r>
          </a:p>
        </p:txBody>
      </p:sp>
    </p:spTree>
    <p:extLst>
      <p:ext uri="{BB962C8B-B14F-4D97-AF65-F5344CB8AC3E}">
        <p14:creationId xmlns:p14="http://schemas.microsoft.com/office/powerpoint/2010/main" val="321589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909762"/>
            <a:ext cx="5286375" cy="3895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7" name="Google Shape;217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09762"/>
            <a:ext cx="5286375" cy="3895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8" name="Google Shape;218;p24"/>
          <p:cNvSpPr txBox="1"/>
          <p:nvPr/>
        </p:nvSpPr>
        <p:spPr>
          <a:xfrm>
            <a:off x="962025" y="2300287"/>
            <a:ext cx="473059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For AI Developers</a:t>
            </a:r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6724650" y="2300287"/>
            <a:ext cx="473059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For Researchers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1104900" y="2786062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Prioritize safety and well-being over engagement metrics.</a:t>
            </a: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1104900" y="3443287"/>
            <a:ext cx="43624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Mandatory "Safe-by-Default" settings for all minors.</a:t>
            </a:r>
            <a:endParaRPr/>
          </a:p>
        </p:txBody>
      </p:sp>
      <p:sp>
        <p:nvSpPr>
          <p:cNvPr id="222" name="Google Shape;222;p24"/>
          <p:cNvSpPr txBox="1"/>
          <p:nvPr/>
        </p:nvSpPr>
        <p:spPr>
          <a:xfrm>
            <a:off x="1104900" y="3843337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Clear, persistent, and unmissable AI labeling (no deception).</a:t>
            </a:r>
            <a:endParaRPr/>
          </a:p>
        </p:txBody>
      </p:sp>
      <p:sp>
        <p:nvSpPr>
          <p:cNvPr id="223" name="Google Shape;223;p24"/>
          <p:cNvSpPr txBox="1"/>
          <p:nvPr/>
        </p:nvSpPr>
        <p:spPr>
          <a:xfrm>
            <a:off x="1104900" y="4500562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Cease scraping public data (including children's images) without consent.</a:t>
            </a:r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6867525" y="2786062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Develop new, rapid methods to study AI's developmental impact.</a:t>
            </a:r>
            <a:endParaRPr/>
          </a:p>
        </p:txBody>
      </p:sp>
      <p:sp>
        <p:nvSpPr>
          <p:cNvPr id="225" name="Google Shape;225;p24"/>
          <p:cNvSpPr txBox="1"/>
          <p:nvPr/>
        </p:nvSpPr>
        <p:spPr>
          <a:xfrm>
            <a:off x="6867525" y="3443287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Establish clear ethical guidelines for human-AI interaction research.</a:t>
            </a:r>
            <a:endParaRPr/>
          </a:p>
        </p:txBody>
      </p:sp>
      <p:sp>
        <p:nvSpPr>
          <p:cNvPr id="226" name="Google Shape;226;p24"/>
          <p:cNvSpPr txBox="1"/>
          <p:nvPr/>
        </p:nvSpPr>
        <p:spPr>
          <a:xfrm>
            <a:off x="6867525" y="4100512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Prioritize independent, longitudinal studies on youth (not industry-funded).</a:t>
            </a:r>
            <a:endParaRPr/>
          </a:p>
        </p:txBody>
      </p:sp>
      <p:sp>
        <p:nvSpPr>
          <p:cNvPr id="227" name="Google Shape;227;p24"/>
          <p:cNvSpPr txBox="1"/>
          <p:nvPr/>
        </p:nvSpPr>
        <p:spPr>
          <a:xfrm>
            <a:off x="6867525" y="4757737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Create "nutritional labels" for AI products to inform consumers.</a:t>
            </a:r>
            <a:endParaRPr/>
          </a:p>
        </p:txBody>
      </p:sp>
      <p:sp>
        <p:nvSpPr>
          <p:cNvPr id="228" name="Google Shape;228;p24"/>
          <p:cNvSpPr txBox="1"/>
          <p:nvPr/>
        </p:nvSpPr>
        <p:spPr>
          <a:xfrm>
            <a:off x="914400" y="2833687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29" name="Google Shape;229;p24"/>
          <p:cNvSpPr txBox="1"/>
          <p:nvPr/>
        </p:nvSpPr>
        <p:spPr>
          <a:xfrm>
            <a:off x="914400" y="3490912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30" name="Google Shape;230;p24"/>
          <p:cNvSpPr txBox="1"/>
          <p:nvPr/>
        </p:nvSpPr>
        <p:spPr>
          <a:xfrm>
            <a:off x="914400" y="3890962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914400" y="4548187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32" name="Google Shape;232;p24"/>
          <p:cNvSpPr txBox="1"/>
          <p:nvPr/>
        </p:nvSpPr>
        <p:spPr>
          <a:xfrm>
            <a:off x="6677025" y="2833687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33" name="Google Shape;233;p24"/>
          <p:cNvSpPr txBox="1"/>
          <p:nvPr/>
        </p:nvSpPr>
        <p:spPr>
          <a:xfrm>
            <a:off x="6677025" y="3490912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34" name="Google Shape;234;p24"/>
          <p:cNvSpPr txBox="1"/>
          <p:nvPr/>
        </p:nvSpPr>
        <p:spPr>
          <a:xfrm>
            <a:off x="6677025" y="4148137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35" name="Google Shape;235;p24"/>
          <p:cNvSpPr txBox="1"/>
          <p:nvPr/>
        </p:nvSpPr>
        <p:spPr>
          <a:xfrm>
            <a:off x="6677025" y="4805362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36" name="Google Shape;236;p24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APA Recommendations (1/2): Developers &amp; Researchers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909762"/>
            <a:ext cx="5286375" cy="3895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3" name="Google Shape;243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09762"/>
            <a:ext cx="5286375" cy="3895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44" name="Google Shape;244;p25"/>
          <p:cNvSpPr txBox="1"/>
          <p:nvPr/>
        </p:nvSpPr>
        <p:spPr>
          <a:xfrm>
            <a:off x="962025" y="2300287"/>
            <a:ext cx="473059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For Policymakers (You)</a:t>
            </a:r>
            <a:endParaRPr/>
          </a:p>
        </p:txBody>
      </p:sp>
      <p:sp>
        <p:nvSpPr>
          <p:cNvPr id="245" name="Google Shape;245;p25"/>
          <p:cNvSpPr txBox="1"/>
          <p:nvPr/>
        </p:nvSpPr>
        <p:spPr>
          <a:xfrm>
            <a:off x="6724650" y="2300287"/>
            <a:ext cx="473059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For Educators &amp; Parents</a:t>
            </a:r>
            <a:endParaRPr/>
          </a:p>
        </p:txBody>
      </p:sp>
      <p:sp>
        <p:nvSpPr>
          <p:cNvPr id="246" name="Google Shape;246;p25"/>
          <p:cNvSpPr txBox="1"/>
          <p:nvPr/>
        </p:nvSpPr>
        <p:spPr>
          <a:xfrm>
            <a:off x="1104900" y="2786062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Regulate AI as a public health issue, not just a tech issue.</a:t>
            </a:r>
            <a:endParaRPr dirty="0"/>
          </a:p>
        </p:txBody>
      </p:sp>
      <p:sp>
        <p:nvSpPr>
          <p:cNvPr id="247" name="Google Shape;247;p25"/>
          <p:cNvSpPr txBox="1"/>
          <p:nvPr/>
        </p:nvSpPr>
        <p:spPr>
          <a:xfrm>
            <a:off x="1104900" y="3443287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Enact strong, comprehensive data privacy laws to protect minors.</a:t>
            </a:r>
            <a:endParaRPr/>
          </a:p>
        </p:txBody>
      </p:sp>
      <p:sp>
        <p:nvSpPr>
          <p:cNvPr id="248" name="Google Shape;248;p25"/>
          <p:cNvSpPr txBox="1"/>
          <p:nvPr/>
        </p:nvSpPr>
        <p:spPr>
          <a:xfrm>
            <a:off x="1104900" y="4100512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Prohibit deceptive AI practices and non-consensual deepfakes.</a:t>
            </a:r>
            <a:endParaRPr/>
          </a:p>
        </p:txBody>
      </p:sp>
      <p:sp>
        <p:nvSpPr>
          <p:cNvPr id="249" name="Google Shape;249;p25"/>
          <p:cNvSpPr txBox="1"/>
          <p:nvPr/>
        </p:nvSpPr>
        <p:spPr>
          <a:xfrm>
            <a:off x="1104900" y="4757737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Fund independent research and public digital literacy initiatives.</a:t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6867525" y="2786062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Integrate AI literacy and critical thinking into K-12 curricula.</a:t>
            </a:r>
            <a:endParaRPr/>
          </a:p>
        </p:txBody>
      </p:sp>
      <p:sp>
        <p:nvSpPr>
          <p:cNvPr id="251" name="Google Shape;251;p25"/>
          <p:cNvSpPr txBox="1"/>
          <p:nvPr/>
        </p:nvSpPr>
        <p:spPr>
          <a:xfrm>
            <a:off x="6867525" y="3443287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Teach students to verify information and identify AI-generated content.</a:t>
            </a:r>
            <a:endParaRPr/>
          </a:p>
        </p:txBody>
      </p:sp>
      <p:sp>
        <p:nvSpPr>
          <p:cNvPr id="252" name="Google Shape;252;p25"/>
          <p:cNvSpPr txBox="1"/>
          <p:nvPr/>
        </p:nvSpPr>
        <p:spPr>
          <a:xfrm>
            <a:off x="6867525" y="4100512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Model healthy technology boundaries and human-first interaction.</a:t>
            </a:r>
            <a:endParaRPr/>
          </a:p>
        </p:txBody>
      </p:sp>
      <p:sp>
        <p:nvSpPr>
          <p:cNvPr id="253" name="Google Shape;253;p25"/>
          <p:cNvSpPr txBox="1"/>
          <p:nvPr/>
        </p:nvSpPr>
        <p:spPr>
          <a:xfrm>
            <a:off x="6867525" y="4757737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Advocate for "human-in-the-loop" systems in schools and healthcare.</a:t>
            </a:r>
            <a:endParaRPr/>
          </a:p>
        </p:txBody>
      </p:sp>
      <p:sp>
        <p:nvSpPr>
          <p:cNvPr id="254" name="Google Shape;254;p25"/>
          <p:cNvSpPr txBox="1"/>
          <p:nvPr/>
        </p:nvSpPr>
        <p:spPr>
          <a:xfrm>
            <a:off x="914400" y="2833687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55" name="Google Shape;255;p25"/>
          <p:cNvSpPr txBox="1"/>
          <p:nvPr/>
        </p:nvSpPr>
        <p:spPr>
          <a:xfrm>
            <a:off x="914400" y="3490912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56" name="Google Shape;256;p25"/>
          <p:cNvSpPr txBox="1"/>
          <p:nvPr/>
        </p:nvSpPr>
        <p:spPr>
          <a:xfrm>
            <a:off x="914400" y="4148137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57" name="Google Shape;257;p25"/>
          <p:cNvSpPr txBox="1"/>
          <p:nvPr/>
        </p:nvSpPr>
        <p:spPr>
          <a:xfrm>
            <a:off x="914400" y="4805362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58" name="Google Shape;258;p25"/>
          <p:cNvSpPr txBox="1"/>
          <p:nvPr/>
        </p:nvSpPr>
        <p:spPr>
          <a:xfrm>
            <a:off x="6677025" y="2833687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59" name="Google Shape;259;p25"/>
          <p:cNvSpPr txBox="1"/>
          <p:nvPr/>
        </p:nvSpPr>
        <p:spPr>
          <a:xfrm>
            <a:off x="6677025" y="3490912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60" name="Google Shape;260;p25"/>
          <p:cNvSpPr txBox="1"/>
          <p:nvPr/>
        </p:nvSpPr>
        <p:spPr>
          <a:xfrm>
            <a:off x="6677025" y="4148137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61" name="Google Shape;261;p25"/>
          <p:cNvSpPr txBox="1"/>
          <p:nvPr/>
        </p:nvSpPr>
        <p:spPr>
          <a:xfrm>
            <a:off x="6677025" y="4805362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APA Recommendations (2/2): Policymakers &amp; Public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981200"/>
            <a:ext cx="5286375" cy="3752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9" name="Google Shape;269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81200"/>
            <a:ext cx="5286375" cy="3752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0" name="Google Shape;270;p26"/>
          <p:cNvSpPr txBox="1"/>
          <p:nvPr/>
        </p:nvSpPr>
        <p:spPr>
          <a:xfrm>
            <a:off x="962025" y="2371725"/>
            <a:ext cx="473059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Guardrails &amp; Defaults</a:t>
            </a:r>
            <a:endParaRPr/>
          </a:p>
        </p:txBody>
      </p:sp>
      <p:sp>
        <p:nvSpPr>
          <p:cNvPr id="271" name="Google Shape;271;p26"/>
          <p:cNvSpPr txBox="1"/>
          <p:nvPr/>
        </p:nvSpPr>
        <p:spPr>
          <a:xfrm>
            <a:off x="6724650" y="2371725"/>
            <a:ext cx="473059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Research &amp; Literacy</a:t>
            </a:r>
            <a:endParaRPr/>
          </a:p>
        </p:txBody>
      </p:sp>
      <p:sp>
        <p:nvSpPr>
          <p:cNvPr id="272" name="Google Shape;272;p26"/>
          <p:cNvSpPr txBox="1"/>
          <p:nvPr/>
        </p:nvSpPr>
        <p:spPr>
          <a:xfrm>
            <a:off x="1104900" y="2857500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03366"/>
                </a:solidFill>
                <a:latin typeface="DM Sans"/>
                <a:ea typeface="DM Sans"/>
                <a:cs typeface="DM Sans"/>
                <a:sym typeface="DM Sans"/>
              </a:rPr>
              <a:t>Prohibit Misrepresentation:</a:t>
            </a: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 Make it illegal for AI to pose as a licensed professional (psychologist, doctor).</a:t>
            </a:r>
            <a:endParaRPr/>
          </a:p>
        </p:txBody>
      </p:sp>
      <p:sp>
        <p:nvSpPr>
          <p:cNvPr id="273" name="Google Shape;273;p26"/>
          <p:cNvSpPr txBox="1"/>
          <p:nvPr/>
        </p:nvSpPr>
        <p:spPr>
          <a:xfrm>
            <a:off x="1104900" y="3734646"/>
            <a:ext cx="436245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003366"/>
                </a:solidFill>
                <a:latin typeface="DM Sans"/>
                <a:ea typeface="DM Sans"/>
                <a:cs typeface="DM Sans"/>
                <a:sym typeface="DM Sans"/>
              </a:rPr>
              <a:t>Mandate Transparency:</a:t>
            </a:r>
            <a:r>
              <a:rPr lang="en-US" sz="1350" b="0" i="0" u="none" strike="noStrike" cap="none" dirty="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 Users must be *clearly and persistently* told they are interacting with AI, not a human.</a:t>
            </a:r>
            <a:endParaRPr dirty="0"/>
          </a:p>
        </p:txBody>
      </p:sp>
      <p:sp>
        <p:nvSpPr>
          <p:cNvPr id="274" name="Google Shape;274;p26"/>
          <p:cNvSpPr txBox="1"/>
          <p:nvPr/>
        </p:nvSpPr>
        <p:spPr>
          <a:xfrm>
            <a:off x="1104900" y="4649046"/>
            <a:ext cx="436245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003366"/>
                </a:solidFill>
                <a:latin typeface="DM Sans"/>
                <a:ea typeface="DM Sans"/>
                <a:cs typeface="DM Sans"/>
                <a:sym typeface="DM Sans"/>
              </a:rPr>
              <a:t>Require "Safe-by-Default":</a:t>
            </a:r>
            <a:r>
              <a:rPr lang="en-US" sz="1350" b="0" i="0" u="none" strike="noStrike" cap="none" dirty="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 Protections for youth (especially privacy) must be the default, not an opt-out.</a:t>
            </a:r>
            <a:endParaRPr dirty="0"/>
          </a:p>
        </p:txBody>
      </p:sp>
      <p:sp>
        <p:nvSpPr>
          <p:cNvPr id="275" name="Google Shape;275;p26"/>
          <p:cNvSpPr txBox="1"/>
          <p:nvPr/>
        </p:nvSpPr>
        <p:spPr>
          <a:xfrm>
            <a:off x="6867525" y="2857500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03366"/>
                </a:solidFill>
                <a:latin typeface="DM Sans"/>
                <a:ea typeface="DM Sans"/>
                <a:cs typeface="DM Sans"/>
                <a:sym typeface="DM Sans"/>
              </a:rPr>
              <a:t>Invest in Research:</a:t>
            </a: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 Fund </a:t>
            </a:r>
            <a:r>
              <a:rPr lang="en-US" sz="1350" b="1" i="0" u="none" strike="noStrike" cap="none">
                <a:solidFill>
                  <a:srgbClr val="003366"/>
                </a:solidFill>
                <a:latin typeface="DM Sans"/>
                <a:ea typeface="DM Sans"/>
                <a:cs typeface="DM Sans"/>
                <a:sym typeface="DM Sans"/>
              </a:rPr>
              <a:t>independent</a:t>
            </a: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, longitudinal research on AI's long-term developmental impacts.</a:t>
            </a:r>
            <a:endParaRPr/>
          </a:p>
        </p:txBody>
      </p:sp>
      <p:sp>
        <p:nvSpPr>
          <p:cNvPr id="276" name="Google Shape;276;p26"/>
          <p:cNvSpPr txBox="1"/>
          <p:nvPr/>
        </p:nvSpPr>
        <p:spPr>
          <a:xfrm>
            <a:off x="6867525" y="3514725"/>
            <a:ext cx="4362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03366"/>
                </a:solidFill>
                <a:latin typeface="DM Sans"/>
                <a:ea typeface="DM Sans"/>
                <a:cs typeface="DM Sans"/>
                <a:sym typeface="DM Sans"/>
              </a:rPr>
              <a:t>Enact Privacy Laws:</a:t>
            </a:r>
            <a:r>
              <a:rPr lang="en-US" sz="1350" b="0" i="0" u="none" strike="noStrike" cap="none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 Prohibit the sale of minors' data and create strong protections against deepfakes.</a:t>
            </a:r>
            <a:endParaRPr/>
          </a:p>
        </p:txBody>
      </p:sp>
      <p:sp>
        <p:nvSpPr>
          <p:cNvPr id="277" name="Google Shape;277;p26"/>
          <p:cNvSpPr txBox="1"/>
          <p:nvPr/>
        </p:nvSpPr>
        <p:spPr>
          <a:xfrm>
            <a:off x="6867525" y="4438168"/>
            <a:ext cx="436245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003366"/>
                </a:solidFill>
                <a:latin typeface="DM Sans"/>
                <a:ea typeface="DM Sans"/>
                <a:cs typeface="DM Sans"/>
                <a:sym typeface="DM Sans"/>
              </a:rPr>
              <a:t>Fund Digital Literacy:</a:t>
            </a:r>
            <a:r>
              <a:rPr lang="en-US" sz="1350" b="0" i="0" u="none" strike="noStrike" cap="none" dirty="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 Equip youth, parents, and educators with skills to critically evaluate AI-generated content.</a:t>
            </a:r>
            <a:endParaRPr dirty="0"/>
          </a:p>
        </p:txBody>
      </p:sp>
      <p:sp>
        <p:nvSpPr>
          <p:cNvPr id="278" name="Google Shape;278;p26"/>
          <p:cNvSpPr txBox="1"/>
          <p:nvPr/>
        </p:nvSpPr>
        <p:spPr>
          <a:xfrm>
            <a:off x="914400" y="2905125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79" name="Google Shape;279;p26"/>
          <p:cNvSpPr txBox="1"/>
          <p:nvPr/>
        </p:nvSpPr>
        <p:spPr>
          <a:xfrm>
            <a:off x="914400" y="3562350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80" name="Google Shape;280;p26"/>
          <p:cNvSpPr txBox="1"/>
          <p:nvPr/>
        </p:nvSpPr>
        <p:spPr>
          <a:xfrm>
            <a:off x="914400" y="4476750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81" name="Google Shape;281;p26"/>
          <p:cNvSpPr txBox="1"/>
          <p:nvPr/>
        </p:nvSpPr>
        <p:spPr>
          <a:xfrm>
            <a:off x="6677025" y="2905125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82" name="Google Shape;282;p26"/>
          <p:cNvSpPr txBox="1"/>
          <p:nvPr/>
        </p:nvSpPr>
        <p:spPr>
          <a:xfrm>
            <a:off x="6677025" y="3562350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83" name="Google Shape;283;p26"/>
          <p:cNvSpPr txBox="1"/>
          <p:nvPr/>
        </p:nvSpPr>
        <p:spPr>
          <a:xfrm>
            <a:off x="6677025" y="4219575"/>
            <a:ext cx="762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9A500"/>
                </a:solidFill>
                <a:latin typeface="DM Sans"/>
                <a:ea typeface="DM Sans"/>
                <a:cs typeface="DM Sans"/>
                <a:sym typeface="DM Sans"/>
              </a:rPr>
              <a:t>■</a:t>
            </a:r>
            <a:endParaRPr/>
          </a:p>
        </p:txBody>
      </p:sp>
      <p:sp>
        <p:nvSpPr>
          <p:cNvPr id="284" name="Google Shape;284;p26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APA Priorities for This Task Force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4A3D-33F4-0608-0A01-7D651DBF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312" y="609600"/>
            <a:ext cx="9144000" cy="540207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"We cannot repeat the mistakes made with social media, where a lack of regulation allowed platforms designed for data mining to harm our most biologically and psychologically vulnerable youth." 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00425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3E2D-88E6-BC90-63FD-B6BB48A3C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1D01F-C4CE-8A70-5334-A2EFB75A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639"/>
            <a:ext cx="10515600" cy="3796819"/>
          </a:xfrm>
        </p:spPr>
        <p:txBody>
          <a:bodyPr/>
          <a:lstStyle/>
          <a:p>
            <a:r>
              <a:rPr lang="en-US" dirty="0"/>
              <a:t>Three foundational facts</a:t>
            </a:r>
          </a:p>
          <a:p>
            <a:r>
              <a:rPr lang="en-US" dirty="0"/>
              <a:t>Emerging research:  Potential links between AI Chatbots and psychological development</a:t>
            </a:r>
          </a:p>
        </p:txBody>
      </p:sp>
    </p:spTree>
    <p:extLst>
      <p:ext uri="{BB962C8B-B14F-4D97-AF65-F5344CB8AC3E}">
        <p14:creationId xmlns:p14="http://schemas.microsoft.com/office/powerpoint/2010/main" val="53927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9BF4-366E-1995-0842-812FFCDC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Brain development in adolescence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D2616-CF6F-7666-9330-6EB36305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032" y="1574800"/>
            <a:ext cx="5029200" cy="431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773B0F-E4EE-97C3-94E0-56A7E38CF333}"/>
              </a:ext>
            </a:extLst>
          </p:cNvPr>
          <p:cNvSpPr txBox="1"/>
          <p:nvPr/>
        </p:nvSpPr>
        <p:spPr>
          <a:xfrm>
            <a:off x="11000232" y="4318823"/>
            <a:ext cx="1188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Adapted from: Steinberg (2013).  </a:t>
            </a:r>
            <a:r>
              <a:rPr lang="en-US" sz="1100" i="1" dirty="0"/>
              <a:t>Nature Reviews Neuroscience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A60BD-7ED1-F5E6-8BA0-9FFC7871B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0" r="16449"/>
          <a:stretch/>
        </p:blipFill>
        <p:spPr>
          <a:xfrm>
            <a:off x="588264" y="1690688"/>
            <a:ext cx="5029200" cy="356685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839370-9F7C-495B-45E4-F1EEB7289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16" y="1656873"/>
            <a:ext cx="5306568" cy="124349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sz="3200" b="1" dirty="0"/>
              <a:t>Starting age 10</a:t>
            </a:r>
            <a:r>
              <a:rPr lang="en-US" sz="3200" dirty="0"/>
              <a:t>:  Hypersensitive to </a:t>
            </a:r>
            <a:r>
              <a:rPr lang="en-US" sz="3200" dirty="0">
                <a:solidFill>
                  <a:srgbClr val="FF0000"/>
                </a:solidFill>
              </a:rPr>
              <a:t>peer feedback, attention, or social rewards</a:t>
            </a:r>
          </a:p>
          <a:p>
            <a:r>
              <a:rPr lang="en-US" sz="3200" b="1" dirty="0"/>
              <a:t>Through age 25…:  </a:t>
            </a:r>
            <a:r>
              <a:rPr lang="en-US" sz="3200" dirty="0"/>
              <a:t>Underdeveloped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self-control</a:t>
            </a:r>
          </a:p>
        </p:txBody>
      </p:sp>
    </p:spTree>
    <p:extLst>
      <p:ext uri="{BB962C8B-B14F-4D97-AF65-F5344CB8AC3E}">
        <p14:creationId xmlns:p14="http://schemas.microsoft.com/office/powerpoint/2010/main" val="9236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s Your Teen an iZombie? Dealing with Smartphone Addiction | Ward Therapy  Associates, LLC">
            <a:extLst>
              <a:ext uri="{FF2B5EF4-FFF2-40B4-BE49-F238E27FC236}">
                <a16:creationId xmlns:a16="http://schemas.microsoft.com/office/drawing/2014/main" id="{5E5A0EB6-47F4-A054-C9F9-635C8DA79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r="801" b="-1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39970F9-A194-4A0F-0ECA-EE99FAE37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rgbClr val="FFFFFF"/>
                </a:solidFill>
              </a:rPr>
              <a:t>Platforms using deceptive design capitalize </a:t>
            </a:r>
            <a:r>
              <a:rPr lang="en-US" sz="5100" i="1" dirty="0">
                <a:solidFill>
                  <a:srgbClr val="FFFFFF"/>
                </a:solidFill>
              </a:rPr>
              <a:t>on a biological vulnerability among youth.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C7CB0-28A3-BD13-5BA9-C92E383D4E96}"/>
              </a:ext>
            </a:extLst>
          </p:cNvPr>
          <p:cNvSpPr txBox="1"/>
          <p:nvPr/>
        </p:nvSpPr>
        <p:spPr>
          <a:xfrm>
            <a:off x="3157728" y="5486400"/>
            <a:ext cx="60594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  50% of youth report at least one symptom of clinical dependency on social media/smart-devices.  </a:t>
            </a:r>
          </a:p>
        </p:txBody>
      </p:sp>
    </p:spTree>
    <p:extLst>
      <p:ext uri="{BB962C8B-B14F-4D97-AF65-F5344CB8AC3E}">
        <p14:creationId xmlns:p14="http://schemas.microsoft.com/office/powerpoint/2010/main" val="3928214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0BF8-46E3-0366-E12B-6D84A132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Adolescent relationships affect us decades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FD2E2-F930-FC58-5A97-F0C2B7D05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Adolescence – building our adult brains</a:t>
            </a:r>
          </a:p>
          <a:p>
            <a:r>
              <a:rPr lang="en-US" dirty="0"/>
              <a:t>Adolescent relationships predict</a:t>
            </a:r>
          </a:p>
          <a:p>
            <a:pPr lvl="1"/>
            <a:r>
              <a:rPr lang="en-US" dirty="0"/>
              <a:t>School completion, grades</a:t>
            </a:r>
          </a:p>
          <a:p>
            <a:pPr lvl="1"/>
            <a:r>
              <a:rPr lang="en-US" dirty="0"/>
              <a:t>Risk-taking, illegal behavior</a:t>
            </a:r>
          </a:p>
          <a:p>
            <a:pPr lvl="1"/>
            <a:r>
              <a:rPr lang="en-US" dirty="0"/>
              <a:t>Job acquisition, promotion, performance, salary</a:t>
            </a:r>
          </a:p>
          <a:p>
            <a:pPr lvl="1"/>
            <a:r>
              <a:rPr lang="en-US" dirty="0"/>
              <a:t>Marital satisfaction, divorce</a:t>
            </a:r>
          </a:p>
          <a:p>
            <a:pPr lvl="1"/>
            <a:r>
              <a:rPr lang="en-US" dirty="0"/>
              <a:t>Parenting, and one’s children’s psychological success</a:t>
            </a:r>
          </a:p>
          <a:p>
            <a:pPr lvl="1"/>
            <a:r>
              <a:rPr lang="en-US" dirty="0"/>
              <a:t>Morbidity from a range of medical disorders, premature death</a:t>
            </a:r>
          </a:p>
          <a:p>
            <a:r>
              <a:rPr lang="en-US" dirty="0"/>
              <a:t>Poor adolescent relationships have enormous economic impact  </a:t>
            </a:r>
          </a:p>
        </p:txBody>
      </p:sp>
    </p:spTree>
    <p:extLst>
      <p:ext uri="{BB962C8B-B14F-4D97-AF65-F5344CB8AC3E}">
        <p14:creationId xmlns:p14="http://schemas.microsoft.com/office/powerpoint/2010/main" val="320891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deling Healthy Relationships: What Am ...">
            <a:extLst>
              <a:ext uri="{FF2B5EF4-FFF2-40B4-BE49-F238E27FC236}">
                <a16:creationId xmlns:a16="http://schemas.microsoft.com/office/drawing/2014/main" id="{37EB8679-E102-0EEF-E458-DAC77D767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>
            <a:fillRect/>
          </a:stretch>
        </p:blipFill>
        <p:spPr bwMode="auto">
          <a:xfrm>
            <a:off x="-1" y="0"/>
            <a:ext cx="12245973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CD0A7-03B3-AB25-FC0B-11A701DB1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816" y="1529080"/>
            <a:ext cx="10195113" cy="2387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Poor adolescent relationships have enormous future economic and health impacts</a:t>
            </a:r>
          </a:p>
        </p:txBody>
      </p:sp>
    </p:spTree>
    <p:extLst>
      <p:ext uri="{BB962C8B-B14F-4D97-AF65-F5344CB8AC3E}">
        <p14:creationId xmlns:p14="http://schemas.microsoft.com/office/powerpoint/2010/main" val="9653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F9E3-98E1-6BF0-7F00-B5FF5177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Infancy and Toddlerhood Requires Human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98DE6-0BFA-0FEB-D028-B46C469B0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caregiver-child interactions critical for:</a:t>
            </a:r>
          </a:p>
          <a:p>
            <a:pPr lvl="1"/>
            <a:r>
              <a:rPr lang="en-US" dirty="0"/>
              <a:t>Language and intellectual development</a:t>
            </a:r>
          </a:p>
          <a:p>
            <a:pPr lvl="1"/>
            <a:r>
              <a:rPr lang="en-US" dirty="0"/>
              <a:t>Social, psychological, behavioral, emotional development</a:t>
            </a:r>
          </a:p>
          <a:p>
            <a:pPr lvl="1"/>
            <a:r>
              <a:rPr lang="en-US" dirty="0"/>
              <a:t>Brain development</a:t>
            </a:r>
          </a:p>
          <a:p>
            <a:pPr lvl="1"/>
            <a:r>
              <a:rPr lang="en-US" dirty="0"/>
              <a:t>Development of our body’s stress regulation and immune systems</a:t>
            </a:r>
          </a:p>
          <a:p>
            <a:r>
              <a:rPr lang="en-US" dirty="0"/>
              <a:t>Humans, but not chatbots offer:</a:t>
            </a:r>
          </a:p>
          <a:p>
            <a:pPr lvl="1"/>
            <a:r>
              <a:rPr lang="en-US" dirty="0"/>
              <a:t>Touch, comfort</a:t>
            </a:r>
          </a:p>
          <a:p>
            <a:pPr lvl="1"/>
            <a:r>
              <a:rPr lang="en-US" dirty="0"/>
              <a:t>Scaffolding</a:t>
            </a:r>
          </a:p>
          <a:p>
            <a:pPr lvl="1"/>
            <a:r>
              <a:rPr lang="en-US" dirty="0"/>
              <a:t>Critique, correction, challenge </a:t>
            </a:r>
          </a:p>
        </p:txBody>
      </p:sp>
    </p:spTree>
    <p:extLst>
      <p:ext uri="{BB962C8B-B14F-4D97-AF65-F5344CB8AC3E}">
        <p14:creationId xmlns:p14="http://schemas.microsoft.com/office/powerpoint/2010/main" val="12720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ttel and OpenAI have partnered up – here's why parents should be  concerned about AI in toys">
            <a:extLst>
              <a:ext uri="{FF2B5EF4-FFF2-40B4-BE49-F238E27FC236}">
                <a16:creationId xmlns:a16="http://schemas.microsoft.com/office/drawing/2014/main" id="{188DE743-C7EA-D779-3E10-1C422EBA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F221BA-6554-7C30-5A3C-5A44EE63F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Chatbots cannot currently replace humans to raise young children</a:t>
            </a:r>
          </a:p>
        </p:txBody>
      </p:sp>
    </p:spTree>
    <p:extLst>
      <p:ext uri="{BB962C8B-B14F-4D97-AF65-F5344CB8AC3E}">
        <p14:creationId xmlns:p14="http://schemas.microsoft.com/office/powerpoint/2010/main" val="3120679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175C-33CF-3BCC-37A4-343D3563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Research on AI Chatbots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C6A8E-1C4F-691B-3BAD-4452E10A3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1135"/>
            <a:ext cx="10515600" cy="363832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Erosion of Social Competence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Deception and Misinformation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Societal Level Harms</a:t>
            </a:r>
          </a:p>
        </p:txBody>
      </p:sp>
    </p:spTree>
    <p:extLst>
      <p:ext uri="{BB962C8B-B14F-4D97-AF65-F5344CB8AC3E}">
        <p14:creationId xmlns:p14="http://schemas.microsoft.com/office/powerpoint/2010/main" val="2121651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756</Words>
  <Application>Microsoft Office PowerPoint</Application>
  <PresentationFormat>Widescreen</PresentationFormat>
  <Paragraphs>110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AI Chatbots and Youth: Emerging Risks</vt:lpstr>
      <vt:lpstr>Testimony</vt:lpstr>
      <vt:lpstr>1) Brain development in adolescence</vt:lpstr>
      <vt:lpstr>Platforms using deceptive design capitalize on a biological vulnerability among youth.</vt:lpstr>
      <vt:lpstr>2) Adolescent relationships affect us decades later</vt:lpstr>
      <vt:lpstr>Poor adolescent relationships have enormous future economic and health impacts</vt:lpstr>
      <vt:lpstr>3) Infancy and Toddlerhood Requires Human Interaction</vt:lpstr>
      <vt:lpstr>Chatbots cannot currently replace humans to raise young children</vt:lpstr>
      <vt:lpstr>Emerging Research on AI Chatbots</vt:lpstr>
      <vt:lpstr>A) Erosion of Social Competence</vt:lpstr>
      <vt:lpstr>B) Deception and Misinformation</vt:lpstr>
      <vt:lpstr>C) Societal Level Harms</vt:lpstr>
      <vt:lpstr>PowerPoint Presentation</vt:lpstr>
      <vt:lpstr>PowerPoint Presentation</vt:lpstr>
      <vt:lpstr>PowerPoint Presentation</vt:lpstr>
      <vt:lpstr>"We cannot repeat the mistakes made with social media, where a lack of regulation allowed platforms designed for data mining to harm our most biologically and psychologically vulnerable youth." 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Prinstein, Mitch</dc:creator>
  <cp:lastModifiedBy>Prinstein, Mitch</cp:lastModifiedBy>
  <cp:revision>4</cp:revision>
  <dcterms:created xsi:type="dcterms:W3CDTF">2025-11-04T17:49:05Z</dcterms:created>
  <dcterms:modified xsi:type="dcterms:W3CDTF">2025-11-07T13:35:42Z</dcterms:modified>
</cp:coreProperties>
</file>