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1"/>
  </p:notesMasterIdLst>
  <p:sldIdLst>
    <p:sldId id="256" r:id="rId6"/>
    <p:sldId id="290" r:id="rId7"/>
    <p:sldId id="286" r:id="rId8"/>
    <p:sldId id="259" r:id="rId9"/>
    <p:sldId id="284" r:id="rId10"/>
    <p:sldId id="293" r:id="rId11"/>
    <p:sldId id="288" r:id="rId12"/>
    <p:sldId id="282" r:id="rId13"/>
    <p:sldId id="287" r:id="rId14"/>
    <p:sldId id="260" r:id="rId15"/>
    <p:sldId id="291" r:id="rId16"/>
    <p:sldId id="292" r:id="rId17"/>
    <p:sldId id="266" r:id="rId18"/>
    <p:sldId id="267" r:id="rId19"/>
    <p:sldId id="268" r:id="rId20"/>
    <p:sldId id="269" r:id="rId21"/>
    <p:sldId id="270" r:id="rId22"/>
    <p:sldId id="274" r:id="rId23"/>
    <p:sldId id="275" r:id="rId24"/>
    <p:sldId id="276" r:id="rId25"/>
    <p:sldId id="277" r:id="rId26"/>
    <p:sldId id="278" r:id="rId27"/>
    <p:sldId id="264" r:id="rId28"/>
    <p:sldId id="265" r:id="rId29"/>
    <p:sldId id="29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4" autoAdjust="0"/>
  </p:normalViewPr>
  <p:slideViewPr>
    <p:cSldViewPr snapToGrid="0">
      <p:cViewPr varScale="1">
        <p:scale>
          <a:sx n="83" d="100"/>
          <a:sy n="83" d="100"/>
        </p:scale>
        <p:origin x="45"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55348-EA5F-420D-BD3A-FA610B9B69E1}" type="doc">
      <dgm:prSet loTypeId="urn:microsoft.com/office/officeart/2005/8/layout/cycle5" loCatId="cycle" qsTypeId="urn:microsoft.com/office/officeart/2005/8/quickstyle/simple2" qsCatId="simple" csTypeId="urn:microsoft.com/office/officeart/2005/8/colors/accent2_2" csCatId="accent2" phldr="1"/>
      <dgm:spPr/>
      <dgm:t>
        <a:bodyPr/>
        <a:lstStyle/>
        <a:p>
          <a:endParaRPr lang="en-US"/>
        </a:p>
      </dgm:t>
    </dgm:pt>
    <dgm:pt modelId="{6BFDE57A-167F-4C12-A7DC-EC8EE4A56AFA}">
      <dgm:prSet custT="1"/>
      <dgm:spPr/>
      <dgm:t>
        <a:bodyPr/>
        <a:lstStyle/>
        <a:p>
          <a:r>
            <a:rPr lang="en-US" sz="1000" dirty="0"/>
            <a:t>Proviso informing the project</a:t>
          </a:r>
        </a:p>
      </dgm:t>
    </dgm:pt>
    <dgm:pt modelId="{648960D9-EECE-412C-AB9A-3231AA023EA8}" type="parTrans" cxnId="{D51F0C4F-D0AC-4F7C-97A8-EFD0D47E609D}">
      <dgm:prSet/>
      <dgm:spPr/>
      <dgm:t>
        <a:bodyPr/>
        <a:lstStyle/>
        <a:p>
          <a:endParaRPr lang="en-US"/>
        </a:p>
      </dgm:t>
    </dgm:pt>
    <dgm:pt modelId="{A690FE39-8D85-4081-9D58-C33206D36E44}" type="sibTrans" cxnId="{D51F0C4F-D0AC-4F7C-97A8-EFD0D47E609D}">
      <dgm:prSet/>
      <dgm:spPr/>
      <dgm:t>
        <a:bodyPr/>
        <a:lstStyle/>
        <a:p>
          <a:endParaRPr lang="en-US"/>
        </a:p>
      </dgm:t>
    </dgm:pt>
    <dgm:pt modelId="{24E2838C-57EA-47C4-B1ED-AF3DFE2D3A30}">
      <dgm:prSet custT="1"/>
      <dgm:spPr/>
      <dgm:t>
        <a:bodyPr/>
        <a:lstStyle/>
        <a:p>
          <a:r>
            <a:rPr lang="en-US" sz="1000" dirty="0"/>
            <a:t>Extension (combined proviso with MMIWP)</a:t>
          </a:r>
        </a:p>
      </dgm:t>
    </dgm:pt>
    <dgm:pt modelId="{2480CEDF-2BC3-4139-926D-68335BEA3C1C}" type="parTrans" cxnId="{18D284A3-6E33-4956-A21B-FDE1377A6551}">
      <dgm:prSet/>
      <dgm:spPr/>
      <dgm:t>
        <a:bodyPr/>
        <a:lstStyle/>
        <a:p>
          <a:endParaRPr lang="en-US"/>
        </a:p>
      </dgm:t>
    </dgm:pt>
    <dgm:pt modelId="{1BBA5DD8-FB56-4CD6-BE64-3386535D77FA}" type="sibTrans" cxnId="{18D284A3-6E33-4956-A21B-FDE1377A6551}">
      <dgm:prSet/>
      <dgm:spPr/>
      <dgm:t>
        <a:bodyPr/>
        <a:lstStyle/>
        <a:p>
          <a:endParaRPr lang="en-US"/>
        </a:p>
      </dgm:t>
    </dgm:pt>
    <dgm:pt modelId="{DEF6F9A9-44A8-42C7-BD6F-8C6BE825A95C}">
      <dgm:prSet custT="1"/>
      <dgm:spPr/>
      <dgm:t>
        <a:bodyPr/>
        <a:lstStyle/>
        <a:p>
          <a:r>
            <a:rPr lang="en-US" sz="1000" dirty="0"/>
            <a:t>Purpose: to examine and acknowledge the state’s role in perpetrating harms through the Indian boarding schools system by state, federal and religious institutions.</a:t>
          </a:r>
        </a:p>
      </dgm:t>
    </dgm:pt>
    <dgm:pt modelId="{A31BE7A6-959C-4CF7-B62E-2EE582120FE5}" type="parTrans" cxnId="{8D5C452D-C8B6-4064-A7FF-8C1E643A3C8F}">
      <dgm:prSet/>
      <dgm:spPr/>
      <dgm:t>
        <a:bodyPr/>
        <a:lstStyle/>
        <a:p>
          <a:endParaRPr lang="en-US"/>
        </a:p>
      </dgm:t>
    </dgm:pt>
    <dgm:pt modelId="{E5188AB7-D78D-465D-8E10-3BE48F1784FB}" type="sibTrans" cxnId="{8D5C452D-C8B6-4064-A7FF-8C1E643A3C8F}">
      <dgm:prSet/>
      <dgm:spPr/>
      <dgm:t>
        <a:bodyPr/>
        <a:lstStyle/>
        <a:p>
          <a:endParaRPr lang="en-US"/>
        </a:p>
      </dgm:t>
    </dgm:pt>
    <dgm:pt modelId="{90A99007-A166-4BBA-9BF5-5C6A926BD690}">
      <dgm:prSet custT="1"/>
      <dgm:spPr/>
      <dgm:t>
        <a:bodyPr/>
        <a:lstStyle/>
        <a:p>
          <a:r>
            <a:rPr lang="en-US" sz="1000" dirty="0"/>
            <a:t>TAC: Elders, survivors, professionals, and community members with lived or intergenerational experience</a:t>
          </a:r>
        </a:p>
      </dgm:t>
    </dgm:pt>
    <dgm:pt modelId="{7E25381B-56D6-400F-AA14-1762FF65A016}" type="parTrans" cxnId="{1BC99208-6AA5-4FFC-B1CD-8A707C44FDF9}">
      <dgm:prSet/>
      <dgm:spPr/>
      <dgm:t>
        <a:bodyPr/>
        <a:lstStyle/>
        <a:p>
          <a:endParaRPr lang="en-US"/>
        </a:p>
      </dgm:t>
    </dgm:pt>
    <dgm:pt modelId="{DD58B7A5-25EB-4FBB-8418-15D102B45A34}" type="sibTrans" cxnId="{1BC99208-6AA5-4FFC-B1CD-8A707C44FDF9}">
      <dgm:prSet/>
      <dgm:spPr/>
      <dgm:t>
        <a:bodyPr/>
        <a:lstStyle/>
        <a:p>
          <a:endParaRPr lang="en-US"/>
        </a:p>
      </dgm:t>
    </dgm:pt>
    <dgm:pt modelId="{639BAE97-D2FC-4AFB-8F1E-F86B71E8593F}">
      <dgm:prSet custT="1"/>
      <dgm:spPr/>
      <dgm:t>
        <a:bodyPr/>
        <a:lstStyle/>
        <a:p>
          <a:r>
            <a:rPr lang="en-US" sz="1000" dirty="0"/>
            <a:t>Emphasize agency learning: Agency coming to a tribal table- moving away from giving solutions  and instead centering listening first to the lived experiences of  community about harms perpetrated by colonial institutions through a lens of cultural humility and respect.</a:t>
          </a:r>
        </a:p>
      </dgm:t>
    </dgm:pt>
    <dgm:pt modelId="{9B020878-CCD0-45C6-B976-A076058529A9}" type="parTrans" cxnId="{623861DB-9C73-4D6E-A667-6F12807B4EF4}">
      <dgm:prSet/>
      <dgm:spPr/>
      <dgm:t>
        <a:bodyPr/>
        <a:lstStyle/>
        <a:p>
          <a:endParaRPr lang="en-US"/>
        </a:p>
      </dgm:t>
    </dgm:pt>
    <dgm:pt modelId="{270AD642-232E-400D-8739-F3AA10D5B1EE}" type="sibTrans" cxnId="{623861DB-9C73-4D6E-A667-6F12807B4EF4}">
      <dgm:prSet/>
      <dgm:spPr/>
      <dgm:t>
        <a:bodyPr/>
        <a:lstStyle/>
        <a:p>
          <a:endParaRPr lang="en-US"/>
        </a:p>
      </dgm:t>
    </dgm:pt>
    <dgm:pt modelId="{4DCF2751-5C33-4AF7-90BD-4931EEE57E54}" type="pres">
      <dgm:prSet presAssocID="{E4C55348-EA5F-420D-BD3A-FA610B9B69E1}" presName="cycle" presStyleCnt="0">
        <dgm:presLayoutVars>
          <dgm:dir/>
          <dgm:resizeHandles val="exact"/>
        </dgm:presLayoutVars>
      </dgm:prSet>
      <dgm:spPr/>
    </dgm:pt>
    <dgm:pt modelId="{91DB2428-5869-4695-9C49-33BFF3BB86DE}" type="pres">
      <dgm:prSet presAssocID="{6BFDE57A-167F-4C12-A7DC-EC8EE4A56AFA}" presName="node" presStyleLbl="node1" presStyleIdx="0" presStyleCnt="5" custRadScaleRad="98861" custRadScaleInc="-2303">
        <dgm:presLayoutVars>
          <dgm:bulletEnabled val="1"/>
        </dgm:presLayoutVars>
      </dgm:prSet>
      <dgm:spPr/>
    </dgm:pt>
    <dgm:pt modelId="{C9AE6DC3-23D4-4CB5-ABF0-C06FF9A98E83}" type="pres">
      <dgm:prSet presAssocID="{6BFDE57A-167F-4C12-A7DC-EC8EE4A56AFA}" presName="spNode" presStyleCnt="0"/>
      <dgm:spPr/>
    </dgm:pt>
    <dgm:pt modelId="{F5CC2BFB-412A-426F-AA58-F18812F3D54B}" type="pres">
      <dgm:prSet presAssocID="{A690FE39-8D85-4081-9D58-C33206D36E44}" presName="sibTrans" presStyleLbl="sibTrans1D1" presStyleIdx="0" presStyleCnt="5"/>
      <dgm:spPr/>
    </dgm:pt>
    <dgm:pt modelId="{435C87B9-39E2-4403-BF2B-4F24A50843FE}" type="pres">
      <dgm:prSet presAssocID="{24E2838C-57EA-47C4-B1ED-AF3DFE2D3A30}" presName="node" presStyleLbl="node1" presStyleIdx="1" presStyleCnt="5" custScaleY="148281">
        <dgm:presLayoutVars>
          <dgm:bulletEnabled val="1"/>
        </dgm:presLayoutVars>
      </dgm:prSet>
      <dgm:spPr/>
    </dgm:pt>
    <dgm:pt modelId="{FCCE27F7-9BA4-4380-A49D-7FAB7620409B}" type="pres">
      <dgm:prSet presAssocID="{24E2838C-57EA-47C4-B1ED-AF3DFE2D3A30}" presName="spNode" presStyleCnt="0"/>
      <dgm:spPr/>
    </dgm:pt>
    <dgm:pt modelId="{AE7826B0-668B-496F-A1B5-C8E7EF44C4CA}" type="pres">
      <dgm:prSet presAssocID="{1BBA5DD8-FB56-4CD6-BE64-3386535D77FA}" presName="sibTrans" presStyleLbl="sibTrans1D1" presStyleIdx="1" presStyleCnt="5"/>
      <dgm:spPr/>
    </dgm:pt>
    <dgm:pt modelId="{C6203404-8741-48E4-8EDC-6E8E8F59899E}" type="pres">
      <dgm:prSet presAssocID="{DEF6F9A9-44A8-42C7-BD6F-8C6BE825A95C}" presName="node" presStyleLbl="node1" presStyleIdx="2" presStyleCnt="5" custScaleX="124080" custScaleY="154521" custRadScaleRad="103590" custRadScaleInc="-12439">
        <dgm:presLayoutVars>
          <dgm:bulletEnabled val="1"/>
        </dgm:presLayoutVars>
      </dgm:prSet>
      <dgm:spPr/>
    </dgm:pt>
    <dgm:pt modelId="{96A57F1C-0C99-455D-9A42-ECD7A9349A0C}" type="pres">
      <dgm:prSet presAssocID="{DEF6F9A9-44A8-42C7-BD6F-8C6BE825A95C}" presName="spNode" presStyleCnt="0"/>
      <dgm:spPr/>
    </dgm:pt>
    <dgm:pt modelId="{7860D145-C7FE-4B4C-9C57-A90A4AAF8422}" type="pres">
      <dgm:prSet presAssocID="{E5188AB7-D78D-465D-8E10-3BE48F1784FB}" presName="sibTrans" presStyleLbl="sibTrans1D1" presStyleIdx="2" presStyleCnt="5"/>
      <dgm:spPr/>
    </dgm:pt>
    <dgm:pt modelId="{BE7427A8-6D0E-475B-BDB3-44BC4026CD47}" type="pres">
      <dgm:prSet presAssocID="{90A99007-A166-4BBA-9BF5-5C6A926BD690}" presName="node" presStyleLbl="node1" presStyleIdx="3" presStyleCnt="5">
        <dgm:presLayoutVars>
          <dgm:bulletEnabled val="1"/>
        </dgm:presLayoutVars>
      </dgm:prSet>
      <dgm:spPr/>
    </dgm:pt>
    <dgm:pt modelId="{DDF034CD-312B-4FC4-9960-6AFEFA7AA997}" type="pres">
      <dgm:prSet presAssocID="{90A99007-A166-4BBA-9BF5-5C6A926BD690}" presName="spNode" presStyleCnt="0"/>
      <dgm:spPr/>
    </dgm:pt>
    <dgm:pt modelId="{419711D7-4261-42F7-99D3-D210FE77FC01}" type="pres">
      <dgm:prSet presAssocID="{DD58B7A5-25EB-4FBB-8418-15D102B45A34}" presName="sibTrans" presStyleLbl="sibTrans1D1" presStyleIdx="3" presStyleCnt="5"/>
      <dgm:spPr/>
    </dgm:pt>
    <dgm:pt modelId="{E5302A3A-0E82-4DE8-9A13-9B58F04CA797}" type="pres">
      <dgm:prSet presAssocID="{639BAE97-D2FC-4AFB-8F1E-F86B71E8593F}" presName="node" presStyleLbl="node1" presStyleIdx="4" presStyleCnt="5" custScaleY="202242">
        <dgm:presLayoutVars>
          <dgm:bulletEnabled val="1"/>
        </dgm:presLayoutVars>
      </dgm:prSet>
      <dgm:spPr/>
    </dgm:pt>
    <dgm:pt modelId="{A65E2C8A-C228-418D-A14F-655EFA172EBB}" type="pres">
      <dgm:prSet presAssocID="{639BAE97-D2FC-4AFB-8F1E-F86B71E8593F}" presName="spNode" presStyleCnt="0"/>
      <dgm:spPr/>
    </dgm:pt>
    <dgm:pt modelId="{9CAE5C89-52E3-4CF7-9337-1F4CE8CAE8D9}" type="pres">
      <dgm:prSet presAssocID="{270AD642-232E-400D-8739-F3AA10D5B1EE}" presName="sibTrans" presStyleLbl="sibTrans1D1" presStyleIdx="4" presStyleCnt="5"/>
      <dgm:spPr/>
    </dgm:pt>
  </dgm:ptLst>
  <dgm:cxnLst>
    <dgm:cxn modelId="{EA333E07-9A10-4B64-9E36-6801163B1F11}" type="presOf" srcId="{6BFDE57A-167F-4C12-A7DC-EC8EE4A56AFA}" destId="{91DB2428-5869-4695-9C49-33BFF3BB86DE}" srcOrd="0" destOrd="0" presId="urn:microsoft.com/office/officeart/2005/8/layout/cycle5"/>
    <dgm:cxn modelId="{1BC99208-6AA5-4FFC-B1CD-8A707C44FDF9}" srcId="{E4C55348-EA5F-420D-BD3A-FA610B9B69E1}" destId="{90A99007-A166-4BBA-9BF5-5C6A926BD690}" srcOrd="3" destOrd="0" parTransId="{7E25381B-56D6-400F-AA14-1762FF65A016}" sibTransId="{DD58B7A5-25EB-4FBB-8418-15D102B45A34}"/>
    <dgm:cxn modelId="{8D5C452D-C8B6-4064-A7FF-8C1E643A3C8F}" srcId="{E4C55348-EA5F-420D-BD3A-FA610B9B69E1}" destId="{DEF6F9A9-44A8-42C7-BD6F-8C6BE825A95C}" srcOrd="2" destOrd="0" parTransId="{A31BE7A6-959C-4CF7-B62E-2EE582120FE5}" sibTransId="{E5188AB7-D78D-465D-8E10-3BE48F1784FB}"/>
    <dgm:cxn modelId="{97B4383B-0A63-41DF-969B-20B7B96E5D39}" type="presOf" srcId="{DEF6F9A9-44A8-42C7-BD6F-8C6BE825A95C}" destId="{C6203404-8741-48E4-8EDC-6E8E8F59899E}" srcOrd="0" destOrd="0" presId="urn:microsoft.com/office/officeart/2005/8/layout/cycle5"/>
    <dgm:cxn modelId="{EA47984A-5A2F-43DE-8CA4-2150BD178D2E}" type="presOf" srcId="{A690FE39-8D85-4081-9D58-C33206D36E44}" destId="{F5CC2BFB-412A-426F-AA58-F18812F3D54B}" srcOrd="0" destOrd="0" presId="urn:microsoft.com/office/officeart/2005/8/layout/cycle5"/>
    <dgm:cxn modelId="{D51F0C4F-D0AC-4F7C-97A8-EFD0D47E609D}" srcId="{E4C55348-EA5F-420D-BD3A-FA610B9B69E1}" destId="{6BFDE57A-167F-4C12-A7DC-EC8EE4A56AFA}" srcOrd="0" destOrd="0" parTransId="{648960D9-EECE-412C-AB9A-3231AA023EA8}" sibTransId="{A690FE39-8D85-4081-9D58-C33206D36E44}"/>
    <dgm:cxn modelId="{F009C271-D027-4E66-94F9-37CEB5FC8529}" type="presOf" srcId="{1BBA5DD8-FB56-4CD6-BE64-3386535D77FA}" destId="{AE7826B0-668B-496F-A1B5-C8E7EF44C4CA}" srcOrd="0" destOrd="0" presId="urn:microsoft.com/office/officeart/2005/8/layout/cycle5"/>
    <dgm:cxn modelId="{54B31975-E829-44DE-B865-8ECAF58D1FD8}" type="presOf" srcId="{24E2838C-57EA-47C4-B1ED-AF3DFE2D3A30}" destId="{435C87B9-39E2-4403-BF2B-4F24A50843FE}" srcOrd="0" destOrd="0" presId="urn:microsoft.com/office/officeart/2005/8/layout/cycle5"/>
    <dgm:cxn modelId="{18D284A3-6E33-4956-A21B-FDE1377A6551}" srcId="{E4C55348-EA5F-420D-BD3A-FA610B9B69E1}" destId="{24E2838C-57EA-47C4-B1ED-AF3DFE2D3A30}" srcOrd="1" destOrd="0" parTransId="{2480CEDF-2BC3-4139-926D-68335BEA3C1C}" sibTransId="{1BBA5DD8-FB56-4CD6-BE64-3386535D77FA}"/>
    <dgm:cxn modelId="{606FBCB1-9CA2-4600-994D-81F4FF78400F}" type="presOf" srcId="{E4C55348-EA5F-420D-BD3A-FA610B9B69E1}" destId="{4DCF2751-5C33-4AF7-90BD-4931EEE57E54}" srcOrd="0" destOrd="0" presId="urn:microsoft.com/office/officeart/2005/8/layout/cycle5"/>
    <dgm:cxn modelId="{BF5E31B5-279B-4D20-93CD-39B60D2F2BE7}" type="presOf" srcId="{E5188AB7-D78D-465D-8E10-3BE48F1784FB}" destId="{7860D145-C7FE-4B4C-9C57-A90A4AAF8422}" srcOrd="0" destOrd="0" presId="urn:microsoft.com/office/officeart/2005/8/layout/cycle5"/>
    <dgm:cxn modelId="{F0BD67B5-7A4B-4737-9F7E-9487F6D72EC3}" type="presOf" srcId="{DD58B7A5-25EB-4FBB-8418-15D102B45A34}" destId="{419711D7-4261-42F7-99D3-D210FE77FC01}" srcOrd="0" destOrd="0" presId="urn:microsoft.com/office/officeart/2005/8/layout/cycle5"/>
    <dgm:cxn modelId="{1E355FCA-28AC-41AE-AF4C-543BD5577341}" type="presOf" srcId="{90A99007-A166-4BBA-9BF5-5C6A926BD690}" destId="{BE7427A8-6D0E-475B-BDB3-44BC4026CD47}" srcOrd="0" destOrd="0" presId="urn:microsoft.com/office/officeart/2005/8/layout/cycle5"/>
    <dgm:cxn modelId="{9FBC8FD4-4E02-48D3-AD8E-A42DC039B95F}" type="presOf" srcId="{639BAE97-D2FC-4AFB-8F1E-F86B71E8593F}" destId="{E5302A3A-0E82-4DE8-9A13-9B58F04CA797}" srcOrd="0" destOrd="0" presId="urn:microsoft.com/office/officeart/2005/8/layout/cycle5"/>
    <dgm:cxn modelId="{623861DB-9C73-4D6E-A667-6F12807B4EF4}" srcId="{E4C55348-EA5F-420D-BD3A-FA610B9B69E1}" destId="{639BAE97-D2FC-4AFB-8F1E-F86B71E8593F}" srcOrd="4" destOrd="0" parTransId="{9B020878-CCD0-45C6-B976-A076058529A9}" sibTransId="{270AD642-232E-400D-8739-F3AA10D5B1EE}"/>
    <dgm:cxn modelId="{A5A1CDE3-3411-4422-AFA7-649DC51244B0}" type="presOf" srcId="{270AD642-232E-400D-8739-F3AA10D5B1EE}" destId="{9CAE5C89-52E3-4CF7-9337-1F4CE8CAE8D9}" srcOrd="0" destOrd="0" presId="urn:microsoft.com/office/officeart/2005/8/layout/cycle5"/>
    <dgm:cxn modelId="{B57C8100-E258-495A-850A-D527AF220949}" type="presParOf" srcId="{4DCF2751-5C33-4AF7-90BD-4931EEE57E54}" destId="{91DB2428-5869-4695-9C49-33BFF3BB86DE}" srcOrd="0" destOrd="0" presId="urn:microsoft.com/office/officeart/2005/8/layout/cycle5"/>
    <dgm:cxn modelId="{5617D32E-FC93-4C01-9E9B-A7F25ED08A09}" type="presParOf" srcId="{4DCF2751-5C33-4AF7-90BD-4931EEE57E54}" destId="{C9AE6DC3-23D4-4CB5-ABF0-C06FF9A98E83}" srcOrd="1" destOrd="0" presId="urn:microsoft.com/office/officeart/2005/8/layout/cycle5"/>
    <dgm:cxn modelId="{988278C1-4205-4E47-B804-E75D8341EC6A}" type="presParOf" srcId="{4DCF2751-5C33-4AF7-90BD-4931EEE57E54}" destId="{F5CC2BFB-412A-426F-AA58-F18812F3D54B}" srcOrd="2" destOrd="0" presId="urn:microsoft.com/office/officeart/2005/8/layout/cycle5"/>
    <dgm:cxn modelId="{5A878154-8837-474E-9627-429DD115A410}" type="presParOf" srcId="{4DCF2751-5C33-4AF7-90BD-4931EEE57E54}" destId="{435C87B9-39E2-4403-BF2B-4F24A50843FE}" srcOrd="3" destOrd="0" presId="urn:microsoft.com/office/officeart/2005/8/layout/cycle5"/>
    <dgm:cxn modelId="{9CCCA734-E62D-4286-9185-F6F819D35DAF}" type="presParOf" srcId="{4DCF2751-5C33-4AF7-90BD-4931EEE57E54}" destId="{FCCE27F7-9BA4-4380-A49D-7FAB7620409B}" srcOrd="4" destOrd="0" presId="urn:microsoft.com/office/officeart/2005/8/layout/cycle5"/>
    <dgm:cxn modelId="{7D8B9A25-4B32-4AE8-AABA-4AF4EDE46CC6}" type="presParOf" srcId="{4DCF2751-5C33-4AF7-90BD-4931EEE57E54}" destId="{AE7826B0-668B-496F-A1B5-C8E7EF44C4CA}" srcOrd="5" destOrd="0" presId="urn:microsoft.com/office/officeart/2005/8/layout/cycle5"/>
    <dgm:cxn modelId="{97AE0731-9097-47A1-B979-49FD7C7E2320}" type="presParOf" srcId="{4DCF2751-5C33-4AF7-90BD-4931EEE57E54}" destId="{C6203404-8741-48E4-8EDC-6E8E8F59899E}" srcOrd="6" destOrd="0" presId="urn:microsoft.com/office/officeart/2005/8/layout/cycle5"/>
    <dgm:cxn modelId="{399E625D-2496-4691-909B-1293790EA97E}" type="presParOf" srcId="{4DCF2751-5C33-4AF7-90BD-4931EEE57E54}" destId="{96A57F1C-0C99-455D-9A42-ECD7A9349A0C}" srcOrd="7" destOrd="0" presId="urn:microsoft.com/office/officeart/2005/8/layout/cycle5"/>
    <dgm:cxn modelId="{772DD4DB-DB9D-4612-B114-39E72E4C6B59}" type="presParOf" srcId="{4DCF2751-5C33-4AF7-90BD-4931EEE57E54}" destId="{7860D145-C7FE-4B4C-9C57-A90A4AAF8422}" srcOrd="8" destOrd="0" presId="urn:microsoft.com/office/officeart/2005/8/layout/cycle5"/>
    <dgm:cxn modelId="{8E5C11AB-1B5C-4CA9-B166-48CACED444C6}" type="presParOf" srcId="{4DCF2751-5C33-4AF7-90BD-4931EEE57E54}" destId="{BE7427A8-6D0E-475B-BDB3-44BC4026CD47}" srcOrd="9" destOrd="0" presId="urn:microsoft.com/office/officeart/2005/8/layout/cycle5"/>
    <dgm:cxn modelId="{E3834A54-936B-4552-855D-9361AD365887}" type="presParOf" srcId="{4DCF2751-5C33-4AF7-90BD-4931EEE57E54}" destId="{DDF034CD-312B-4FC4-9960-6AFEFA7AA997}" srcOrd="10" destOrd="0" presId="urn:microsoft.com/office/officeart/2005/8/layout/cycle5"/>
    <dgm:cxn modelId="{C402DFC9-F561-43B8-94FD-B14207446F8B}" type="presParOf" srcId="{4DCF2751-5C33-4AF7-90BD-4931EEE57E54}" destId="{419711D7-4261-42F7-99D3-D210FE77FC01}" srcOrd="11" destOrd="0" presId="urn:microsoft.com/office/officeart/2005/8/layout/cycle5"/>
    <dgm:cxn modelId="{9B16D4E9-5620-4FA4-8E3F-0DD46558CAA4}" type="presParOf" srcId="{4DCF2751-5C33-4AF7-90BD-4931EEE57E54}" destId="{E5302A3A-0E82-4DE8-9A13-9B58F04CA797}" srcOrd="12" destOrd="0" presId="urn:microsoft.com/office/officeart/2005/8/layout/cycle5"/>
    <dgm:cxn modelId="{C67B8EE7-7085-45D0-B3F6-4D681C98A250}" type="presParOf" srcId="{4DCF2751-5C33-4AF7-90BD-4931EEE57E54}" destId="{A65E2C8A-C228-418D-A14F-655EFA172EBB}" srcOrd="13" destOrd="0" presId="urn:microsoft.com/office/officeart/2005/8/layout/cycle5"/>
    <dgm:cxn modelId="{7AE0456A-06AA-461C-8516-8691247D61C4}" type="presParOf" srcId="{4DCF2751-5C33-4AF7-90BD-4931EEE57E54}" destId="{9CAE5C89-52E3-4CF7-9337-1F4CE8CAE8D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B2428-5869-4695-9C49-33BFF3BB86DE}">
      <dsp:nvSpPr>
        <dsp:cNvPr id="0" name=""/>
        <dsp:cNvSpPr/>
      </dsp:nvSpPr>
      <dsp:spPr>
        <a:xfrm>
          <a:off x="2108062" y="-85364"/>
          <a:ext cx="1665922" cy="10828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Proviso informing the project</a:t>
          </a:r>
        </a:p>
      </dsp:txBody>
      <dsp:txXfrm>
        <a:off x="2160922" y="-32504"/>
        <a:ext cx="1560202" cy="977129"/>
      </dsp:txXfrm>
    </dsp:sp>
    <dsp:sp modelId="{F5CC2BFB-412A-426F-AA58-F18812F3D54B}">
      <dsp:nvSpPr>
        <dsp:cNvPr id="0" name=""/>
        <dsp:cNvSpPr/>
      </dsp:nvSpPr>
      <dsp:spPr>
        <a:xfrm>
          <a:off x="840514" y="473938"/>
          <a:ext cx="4323542" cy="4323542"/>
        </a:xfrm>
        <a:custGeom>
          <a:avLst/>
          <a:gdLst/>
          <a:ahLst/>
          <a:cxnLst/>
          <a:rect l="0" t="0" r="0" b="0"/>
          <a:pathLst>
            <a:path>
              <a:moveTo>
                <a:pt x="3102869" y="215598"/>
              </a:moveTo>
              <a:arcTo wR="2161771" hR="2161771" stAng="17748404" swAng="891969"/>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35C87B9-39E2-4403-BF2B-4F24A50843FE}">
      <dsp:nvSpPr>
        <dsp:cNvPr id="0" name=""/>
        <dsp:cNvSpPr/>
      </dsp:nvSpPr>
      <dsp:spPr>
        <a:xfrm>
          <a:off x="4184645" y="1122255"/>
          <a:ext cx="1665922" cy="16056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Extension (combined proviso with MMIWP)</a:t>
          </a:r>
        </a:p>
      </dsp:txBody>
      <dsp:txXfrm>
        <a:off x="4263027" y="1200637"/>
        <a:ext cx="1509158" cy="1448896"/>
      </dsp:txXfrm>
    </dsp:sp>
    <dsp:sp modelId="{AE7826B0-668B-496F-A1B5-C8E7EF44C4CA}">
      <dsp:nvSpPr>
        <dsp:cNvPr id="0" name=""/>
        <dsp:cNvSpPr/>
      </dsp:nvSpPr>
      <dsp:spPr>
        <a:xfrm>
          <a:off x="797406" y="652996"/>
          <a:ext cx="4323542" cy="4323542"/>
        </a:xfrm>
        <a:custGeom>
          <a:avLst/>
          <a:gdLst/>
          <a:ahLst/>
          <a:cxnLst/>
          <a:rect l="0" t="0" r="0" b="0"/>
          <a:pathLst>
            <a:path>
              <a:moveTo>
                <a:pt x="4322456" y="2230267"/>
              </a:moveTo>
              <a:arcTo wR="2161771" hR="2161771" stAng="21708945" swAng="748041"/>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6203404-8741-48E4-8EDC-6E8E8F59899E}">
      <dsp:nvSpPr>
        <dsp:cNvPr id="0" name=""/>
        <dsp:cNvSpPr/>
      </dsp:nvSpPr>
      <dsp:spPr>
        <a:xfrm>
          <a:off x="3336943" y="3497178"/>
          <a:ext cx="2067076" cy="16732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Purpose: to examine and acknowledge the state’s role in perpetrating harms through the Indian boarding schools system by state, federal and religious institutions.</a:t>
          </a:r>
        </a:p>
      </dsp:txBody>
      <dsp:txXfrm>
        <a:off x="3418623" y="3578858"/>
        <a:ext cx="1903716" cy="1509870"/>
      </dsp:txXfrm>
    </dsp:sp>
    <dsp:sp modelId="{7860D145-C7FE-4B4C-9C57-A90A4AAF8422}">
      <dsp:nvSpPr>
        <dsp:cNvPr id="0" name=""/>
        <dsp:cNvSpPr/>
      </dsp:nvSpPr>
      <dsp:spPr>
        <a:xfrm>
          <a:off x="1004050" y="484056"/>
          <a:ext cx="4323542" cy="4323542"/>
        </a:xfrm>
        <a:custGeom>
          <a:avLst/>
          <a:gdLst/>
          <a:ahLst/>
          <a:cxnLst/>
          <a:rect l="0" t="0" r="0" b="0"/>
          <a:pathLst>
            <a:path>
              <a:moveTo>
                <a:pt x="2169463" y="4323528"/>
              </a:moveTo>
              <a:arcTo wR="2161771" hR="2161771" stAng="5387767" swAng="788424"/>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E7427A8-6D0E-475B-BDB3-44BC4026CD47}">
      <dsp:nvSpPr>
        <dsp:cNvPr id="0" name=""/>
        <dsp:cNvSpPr/>
      </dsp:nvSpPr>
      <dsp:spPr>
        <a:xfrm>
          <a:off x="858021" y="3800594"/>
          <a:ext cx="1665922" cy="10828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TAC: Elders, survivors, professionals, and community members with lived or intergenerational experience</a:t>
          </a:r>
        </a:p>
      </dsp:txBody>
      <dsp:txXfrm>
        <a:off x="910881" y="3853454"/>
        <a:ext cx="1560202" cy="977129"/>
      </dsp:txXfrm>
    </dsp:sp>
    <dsp:sp modelId="{419711D7-4261-42F7-99D3-D210FE77FC01}">
      <dsp:nvSpPr>
        <dsp:cNvPr id="0" name=""/>
        <dsp:cNvSpPr/>
      </dsp:nvSpPr>
      <dsp:spPr>
        <a:xfrm>
          <a:off x="799868" y="431338"/>
          <a:ext cx="4323542" cy="4323542"/>
        </a:xfrm>
        <a:custGeom>
          <a:avLst/>
          <a:gdLst/>
          <a:ahLst/>
          <a:cxnLst/>
          <a:rect l="0" t="0" r="0" b="0"/>
          <a:pathLst>
            <a:path>
              <a:moveTo>
                <a:pt x="279750" y="3225375"/>
              </a:moveTo>
              <a:arcTo wR="2161771" hR="2161771" stAng="9031649" swAng="815843"/>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5302A3A-0E82-4DE8-9A13-9B58F04CA797}">
      <dsp:nvSpPr>
        <dsp:cNvPr id="0" name=""/>
        <dsp:cNvSpPr/>
      </dsp:nvSpPr>
      <dsp:spPr>
        <a:xfrm>
          <a:off x="72712" y="830097"/>
          <a:ext cx="1665922" cy="21899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Emphasize agency learning: Agency coming to a tribal table- moving away from giving solutions  and instead centering listening first to the lived experiences of  community about harms perpetrated by colonial institutions through a lens of cultural humility and respect.</a:t>
          </a:r>
        </a:p>
      </dsp:txBody>
      <dsp:txXfrm>
        <a:off x="154036" y="911421"/>
        <a:ext cx="1503274" cy="2027328"/>
      </dsp:txXfrm>
    </dsp:sp>
    <dsp:sp modelId="{9CAE5C89-52E3-4CF7-9337-1F4CE8CAE8D9}">
      <dsp:nvSpPr>
        <dsp:cNvPr id="0" name=""/>
        <dsp:cNvSpPr/>
      </dsp:nvSpPr>
      <dsp:spPr>
        <a:xfrm>
          <a:off x="699755" y="498265"/>
          <a:ext cx="4323542" cy="4323542"/>
        </a:xfrm>
        <a:custGeom>
          <a:avLst/>
          <a:gdLst/>
          <a:ahLst/>
          <a:cxnLst/>
          <a:rect l="0" t="0" r="0" b="0"/>
          <a:pathLst>
            <a:path>
              <a:moveTo>
                <a:pt x="1086859" y="286186"/>
              </a:moveTo>
              <a:arcTo wR="2161771" hR="2161771" stAng="14410960" swAng="424179"/>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87C5E-2672-403A-88A6-B3C11D3C8B19}"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B5FCB-887D-4FA3-A893-2B1442888F17}" type="slidenum">
              <a:rPr lang="en-US" smtClean="0"/>
              <a:t>‹#›</a:t>
            </a:fld>
            <a:endParaRPr lang="en-US"/>
          </a:p>
        </p:txBody>
      </p:sp>
    </p:spTree>
    <p:extLst>
      <p:ext uri="{BB962C8B-B14F-4D97-AF65-F5344CB8AC3E}">
        <p14:creationId xmlns:p14="http://schemas.microsoft.com/office/powerpoint/2010/main" val="1128842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“why” behind the work towards staff and agency learning these lessons</a:t>
            </a:r>
          </a:p>
        </p:txBody>
      </p:sp>
      <p:sp>
        <p:nvSpPr>
          <p:cNvPr id="4" name="Slide Number Placeholder 3"/>
          <p:cNvSpPr>
            <a:spLocks noGrp="1"/>
          </p:cNvSpPr>
          <p:nvPr>
            <p:ph type="sldNum" sz="quarter" idx="5"/>
          </p:nvPr>
        </p:nvSpPr>
        <p:spPr/>
        <p:txBody>
          <a:bodyPr/>
          <a:lstStyle/>
          <a:p>
            <a:fld id="{0B9B5FCB-887D-4FA3-A893-2B1442888F17}" type="slidenum">
              <a:rPr lang="en-US" smtClean="0"/>
              <a:t>11</a:t>
            </a:fld>
            <a:endParaRPr lang="en-US"/>
          </a:p>
        </p:txBody>
      </p:sp>
    </p:spTree>
    <p:extLst>
      <p:ext uri="{BB962C8B-B14F-4D97-AF65-F5344CB8AC3E}">
        <p14:creationId xmlns:p14="http://schemas.microsoft.com/office/powerpoint/2010/main" val="1689608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team’s goal, but we must acknowledge that we have a lot of learning and action to do before we can consider these concepts “learned”.</a:t>
            </a:r>
          </a:p>
        </p:txBody>
      </p:sp>
      <p:sp>
        <p:nvSpPr>
          <p:cNvPr id="4" name="Slide Number Placeholder 3"/>
          <p:cNvSpPr>
            <a:spLocks noGrp="1"/>
          </p:cNvSpPr>
          <p:nvPr>
            <p:ph type="sldNum" sz="quarter" idx="5"/>
          </p:nvPr>
        </p:nvSpPr>
        <p:spPr/>
        <p:txBody>
          <a:bodyPr/>
          <a:lstStyle/>
          <a:p>
            <a:fld id="{0B9B5FCB-887D-4FA3-A893-2B1442888F17}" type="slidenum">
              <a:rPr lang="en-US" smtClean="0"/>
              <a:t>13</a:t>
            </a:fld>
            <a:endParaRPr lang="en-US"/>
          </a:p>
        </p:txBody>
      </p:sp>
    </p:spTree>
    <p:extLst>
      <p:ext uri="{BB962C8B-B14F-4D97-AF65-F5344CB8AC3E}">
        <p14:creationId xmlns:p14="http://schemas.microsoft.com/office/powerpoint/2010/main" val="3922191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B5FCB-887D-4FA3-A893-2B1442888F17}" type="slidenum">
              <a:rPr lang="en-US" smtClean="0"/>
              <a:t>17</a:t>
            </a:fld>
            <a:endParaRPr lang="en-US"/>
          </a:p>
        </p:txBody>
      </p:sp>
    </p:spTree>
    <p:extLst>
      <p:ext uri="{BB962C8B-B14F-4D97-AF65-F5344CB8AC3E}">
        <p14:creationId xmlns:p14="http://schemas.microsoft.com/office/powerpoint/2010/main" val="4162396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Agency is struggling with this. Much work remains to be done for AGENCY to fully understand and guide meaningful change within the institution to meet this need. The AGO predates statehood- this work has been slow because of the need to evolve longstanding colonial agency structure. </a:t>
            </a:r>
          </a:p>
        </p:txBody>
      </p:sp>
      <p:sp>
        <p:nvSpPr>
          <p:cNvPr id="4" name="Slide Number Placeholder 3"/>
          <p:cNvSpPr>
            <a:spLocks noGrp="1"/>
          </p:cNvSpPr>
          <p:nvPr>
            <p:ph type="sldNum" sz="quarter" idx="5"/>
          </p:nvPr>
        </p:nvSpPr>
        <p:spPr/>
        <p:txBody>
          <a:bodyPr/>
          <a:lstStyle/>
          <a:p>
            <a:fld id="{0B9B5FCB-887D-4FA3-A893-2B1442888F17}" type="slidenum">
              <a:rPr lang="en-US" smtClean="0"/>
              <a:t>19</a:t>
            </a:fld>
            <a:endParaRPr lang="en-US"/>
          </a:p>
        </p:txBody>
      </p:sp>
    </p:spTree>
    <p:extLst>
      <p:ext uri="{BB962C8B-B14F-4D97-AF65-F5344CB8AC3E}">
        <p14:creationId xmlns:p14="http://schemas.microsoft.com/office/powerpoint/2010/main" val="1105790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 to incorporate for all agency staff and leadership: Staff learning around concepts such as humility, operating from an Indigenous lens, shifting from a solution-making to relationship building as foundational to work with Indigenous communities and tribes.</a:t>
            </a:r>
          </a:p>
        </p:txBody>
      </p:sp>
      <p:sp>
        <p:nvSpPr>
          <p:cNvPr id="4" name="Slide Number Placeholder 3"/>
          <p:cNvSpPr>
            <a:spLocks noGrp="1"/>
          </p:cNvSpPr>
          <p:nvPr>
            <p:ph type="sldNum" sz="quarter" idx="5"/>
          </p:nvPr>
        </p:nvSpPr>
        <p:spPr/>
        <p:txBody>
          <a:bodyPr/>
          <a:lstStyle/>
          <a:p>
            <a:fld id="{0B9B5FCB-887D-4FA3-A893-2B1442888F17}" type="slidenum">
              <a:rPr lang="en-US" smtClean="0"/>
              <a:t>20</a:t>
            </a:fld>
            <a:endParaRPr lang="en-US"/>
          </a:p>
        </p:txBody>
      </p:sp>
    </p:spTree>
    <p:extLst>
      <p:ext uri="{BB962C8B-B14F-4D97-AF65-F5344CB8AC3E}">
        <p14:creationId xmlns:p14="http://schemas.microsoft.com/office/powerpoint/2010/main" val="693057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sovereignty, survivor agency, centering community voice, eliminating power imbalances by entering spaces with </a:t>
            </a:r>
            <a:r>
              <a:rPr lang="en-US" dirty="0" err="1"/>
              <a:t>humitlity</a:t>
            </a:r>
            <a:r>
              <a:rPr lang="en-US" dirty="0"/>
              <a:t> and understanding that we do not have the knowledge or permission to develop solutions for community.</a:t>
            </a:r>
          </a:p>
        </p:txBody>
      </p:sp>
      <p:sp>
        <p:nvSpPr>
          <p:cNvPr id="4" name="Slide Number Placeholder 3"/>
          <p:cNvSpPr>
            <a:spLocks noGrp="1"/>
          </p:cNvSpPr>
          <p:nvPr>
            <p:ph type="sldNum" sz="quarter" idx="5"/>
          </p:nvPr>
        </p:nvSpPr>
        <p:spPr/>
        <p:txBody>
          <a:bodyPr/>
          <a:lstStyle/>
          <a:p>
            <a:fld id="{0B9B5FCB-887D-4FA3-A893-2B1442888F17}" type="slidenum">
              <a:rPr lang="en-US" smtClean="0"/>
              <a:t>21</a:t>
            </a:fld>
            <a:endParaRPr lang="en-US"/>
          </a:p>
        </p:txBody>
      </p:sp>
    </p:spTree>
    <p:extLst>
      <p:ext uri="{BB962C8B-B14F-4D97-AF65-F5344CB8AC3E}">
        <p14:creationId xmlns:p14="http://schemas.microsoft.com/office/powerpoint/2010/main" val="148996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 thanks in each of our languages</a:t>
            </a:r>
          </a:p>
        </p:txBody>
      </p:sp>
      <p:sp>
        <p:nvSpPr>
          <p:cNvPr id="4" name="Slide Number Placeholder 3"/>
          <p:cNvSpPr>
            <a:spLocks noGrp="1"/>
          </p:cNvSpPr>
          <p:nvPr>
            <p:ph type="sldNum" sz="quarter" idx="5"/>
          </p:nvPr>
        </p:nvSpPr>
        <p:spPr/>
        <p:txBody>
          <a:bodyPr/>
          <a:lstStyle/>
          <a:p>
            <a:fld id="{0B9B5FCB-887D-4FA3-A893-2B1442888F17}" type="slidenum">
              <a:rPr lang="en-US" smtClean="0"/>
              <a:t>23</a:t>
            </a:fld>
            <a:endParaRPr lang="en-US"/>
          </a:p>
        </p:txBody>
      </p:sp>
    </p:spTree>
    <p:extLst>
      <p:ext uri="{BB962C8B-B14F-4D97-AF65-F5344CB8AC3E}">
        <p14:creationId xmlns:p14="http://schemas.microsoft.com/office/powerpoint/2010/main" val="298035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E9580-BED5-A186-3562-9466A83AE8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E2A8D7-4C1D-DB1B-BAE0-33420C7DDF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C3E548-0DC3-CFDD-7E71-4B2BCAEB123A}"/>
              </a:ext>
            </a:extLst>
          </p:cNvPr>
          <p:cNvSpPr>
            <a:spLocks noGrp="1"/>
          </p:cNvSpPr>
          <p:nvPr>
            <p:ph type="dt" sz="half" idx="10"/>
          </p:nvPr>
        </p:nvSpPr>
        <p:spPr/>
        <p:txBody>
          <a:bodyPr/>
          <a:lstStyle/>
          <a:p>
            <a:fld id="{07BAC8FA-AC91-4064-BDE8-2B54080F2D4B}" type="datetimeFigureOut">
              <a:rPr lang="en-US" smtClean="0"/>
              <a:t>12/3/2025</a:t>
            </a:fld>
            <a:endParaRPr lang="en-US"/>
          </a:p>
        </p:txBody>
      </p:sp>
      <p:sp>
        <p:nvSpPr>
          <p:cNvPr id="5" name="Footer Placeholder 4">
            <a:extLst>
              <a:ext uri="{FF2B5EF4-FFF2-40B4-BE49-F238E27FC236}">
                <a16:creationId xmlns:a16="http://schemas.microsoft.com/office/drawing/2014/main" id="{AA56C923-D758-24D2-07F5-6AF3B650A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2E68F-F23E-7AB6-6666-F735E058DB82}"/>
              </a:ext>
            </a:extLst>
          </p:cNvPr>
          <p:cNvSpPr>
            <a:spLocks noGrp="1"/>
          </p:cNvSpPr>
          <p:nvPr>
            <p:ph type="sldNum" sz="quarter" idx="12"/>
          </p:nvPr>
        </p:nvSpPr>
        <p:spPr/>
        <p:txBody>
          <a:bodyPr/>
          <a:lstStyle/>
          <a:p>
            <a:fld id="{5B0D9846-44DC-48D3-80DB-1CBC15FE749A}" type="slidenum">
              <a:rPr lang="en-US" smtClean="0"/>
              <a:t>‹#›</a:t>
            </a:fld>
            <a:endParaRPr lang="en-US"/>
          </a:p>
        </p:txBody>
      </p:sp>
    </p:spTree>
    <p:extLst>
      <p:ext uri="{BB962C8B-B14F-4D97-AF65-F5344CB8AC3E}">
        <p14:creationId xmlns:p14="http://schemas.microsoft.com/office/powerpoint/2010/main" val="3099320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1A56F-7864-3296-4FDF-AB1543AB55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9C7E55-DFA9-AC83-DE2A-CCFF6D532D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25746-86ED-3080-F0B1-26FBF176B625}"/>
              </a:ext>
            </a:extLst>
          </p:cNvPr>
          <p:cNvSpPr>
            <a:spLocks noGrp="1"/>
          </p:cNvSpPr>
          <p:nvPr>
            <p:ph type="dt" sz="half" idx="10"/>
          </p:nvPr>
        </p:nvSpPr>
        <p:spPr/>
        <p:txBody>
          <a:bodyPr/>
          <a:lstStyle/>
          <a:p>
            <a:fld id="{07BAC8FA-AC91-4064-BDE8-2B54080F2D4B}" type="datetimeFigureOut">
              <a:rPr lang="en-US" smtClean="0"/>
              <a:t>12/3/2025</a:t>
            </a:fld>
            <a:endParaRPr lang="en-US"/>
          </a:p>
        </p:txBody>
      </p:sp>
      <p:sp>
        <p:nvSpPr>
          <p:cNvPr id="5" name="Footer Placeholder 4">
            <a:extLst>
              <a:ext uri="{FF2B5EF4-FFF2-40B4-BE49-F238E27FC236}">
                <a16:creationId xmlns:a16="http://schemas.microsoft.com/office/drawing/2014/main" id="{02743D9E-2332-E771-5F77-FADC1B267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31229-B50B-BE2F-6C0D-9528B81FBCAF}"/>
              </a:ext>
            </a:extLst>
          </p:cNvPr>
          <p:cNvSpPr>
            <a:spLocks noGrp="1"/>
          </p:cNvSpPr>
          <p:nvPr>
            <p:ph type="sldNum" sz="quarter" idx="12"/>
          </p:nvPr>
        </p:nvSpPr>
        <p:spPr/>
        <p:txBody>
          <a:bodyPr/>
          <a:lstStyle/>
          <a:p>
            <a:fld id="{5B0D9846-44DC-48D3-80DB-1CBC15FE749A}" type="slidenum">
              <a:rPr lang="en-US" smtClean="0"/>
              <a:t>‹#›</a:t>
            </a:fld>
            <a:endParaRPr lang="en-US"/>
          </a:p>
        </p:txBody>
      </p:sp>
    </p:spTree>
    <p:extLst>
      <p:ext uri="{BB962C8B-B14F-4D97-AF65-F5344CB8AC3E}">
        <p14:creationId xmlns:p14="http://schemas.microsoft.com/office/powerpoint/2010/main" val="194945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6E0B7-537D-F7A6-5F2C-0BF757DDA6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7B914F-F46B-182C-8B10-D427DE7CB0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BD7E-BC57-EE45-6197-1791E6359F31}"/>
              </a:ext>
            </a:extLst>
          </p:cNvPr>
          <p:cNvSpPr>
            <a:spLocks noGrp="1"/>
          </p:cNvSpPr>
          <p:nvPr>
            <p:ph type="dt" sz="half" idx="10"/>
          </p:nvPr>
        </p:nvSpPr>
        <p:spPr/>
        <p:txBody>
          <a:bodyPr/>
          <a:lstStyle/>
          <a:p>
            <a:fld id="{07BAC8FA-AC91-4064-BDE8-2B54080F2D4B}" type="datetimeFigureOut">
              <a:rPr lang="en-US" smtClean="0"/>
              <a:t>12/3/2025</a:t>
            </a:fld>
            <a:endParaRPr lang="en-US"/>
          </a:p>
        </p:txBody>
      </p:sp>
      <p:sp>
        <p:nvSpPr>
          <p:cNvPr id="5" name="Footer Placeholder 4">
            <a:extLst>
              <a:ext uri="{FF2B5EF4-FFF2-40B4-BE49-F238E27FC236}">
                <a16:creationId xmlns:a16="http://schemas.microsoft.com/office/drawing/2014/main" id="{835847A7-ADA5-8CAF-D5C1-16CF9C99A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64DA8-D6CA-8AAA-2D60-E327805FA51D}"/>
              </a:ext>
            </a:extLst>
          </p:cNvPr>
          <p:cNvSpPr>
            <a:spLocks noGrp="1"/>
          </p:cNvSpPr>
          <p:nvPr>
            <p:ph type="sldNum" sz="quarter" idx="12"/>
          </p:nvPr>
        </p:nvSpPr>
        <p:spPr/>
        <p:txBody>
          <a:bodyPr/>
          <a:lstStyle/>
          <a:p>
            <a:fld id="{5B0D9846-44DC-48D3-80DB-1CBC15FE749A}" type="slidenum">
              <a:rPr lang="en-US" smtClean="0"/>
              <a:t>‹#›</a:t>
            </a:fld>
            <a:endParaRPr lang="en-US"/>
          </a:p>
        </p:txBody>
      </p:sp>
    </p:spTree>
    <p:extLst>
      <p:ext uri="{BB962C8B-B14F-4D97-AF65-F5344CB8AC3E}">
        <p14:creationId xmlns:p14="http://schemas.microsoft.com/office/powerpoint/2010/main" val="401384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8088-851F-8B3F-A38A-7DDE5C1DC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2E2B3-F875-955C-853B-F8E776FE61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1324C-B4A2-CE80-77E7-5A7DB45FB7B0}"/>
              </a:ext>
            </a:extLst>
          </p:cNvPr>
          <p:cNvSpPr>
            <a:spLocks noGrp="1"/>
          </p:cNvSpPr>
          <p:nvPr>
            <p:ph type="dt" sz="half" idx="10"/>
          </p:nvPr>
        </p:nvSpPr>
        <p:spPr/>
        <p:txBody>
          <a:bodyPr/>
          <a:lstStyle/>
          <a:p>
            <a:fld id="{07BAC8FA-AC91-4064-BDE8-2B54080F2D4B}" type="datetimeFigureOut">
              <a:rPr lang="en-US" smtClean="0"/>
              <a:t>12/3/2025</a:t>
            </a:fld>
            <a:endParaRPr lang="en-US"/>
          </a:p>
        </p:txBody>
      </p:sp>
      <p:sp>
        <p:nvSpPr>
          <p:cNvPr id="5" name="Footer Placeholder 4">
            <a:extLst>
              <a:ext uri="{FF2B5EF4-FFF2-40B4-BE49-F238E27FC236}">
                <a16:creationId xmlns:a16="http://schemas.microsoft.com/office/drawing/2014/main" id="{9DF4B724-BCBA-B571-E1D2-76DDA202B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B6C217-0E67-6C6B-4542-9241B1E3B533}"/>
              </a:ext>
            </a:extLst>
          </p:cNvPr>
          <p:cNvSpPr>
            <a:spLocks noGrp="1"/>
          </p:cNvSpPr>
          <p:nvPr>
            <p:ph type="sldNum" sz="quarter" idx="12"/>
          </p:nvPr>
        </p:nvSpPr>
        <p:spPr/>
        <p:txBody>
          <a:bodyPr/>
          <a:lstStyle/>
          <a:p>
            <a:fld id="{5B0D9846-44DC-48D3-80DB-1CBC15FE749A}" type="slidenum">
              <a:rPr lang="en-US" smtClean="0"/>
              <a:t>‹#›</a:t>
            </a:fld>
            <a:endParaRPr lang="en-US"/>
          </a:p>
        </p:txBody>
      </p:sp>
    </p:spTree>
    <p:extLst>
      <p:ext uri="{BB962C8B-B14F-4D97-AF65-F5344CB8AC3E}">
        <p14:creationId xmlns:p14="http://schemas.microsoft.com/office/powerpoint/2010/main" val="130467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8ED5-E672-460D-4738-E9FC716F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168B83-1CE5-51C7-0871-305A04AD59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E623BB-9ECE-4924-A6EB-DA6A3137E3C5}"/>
              </a:ext>
            </a:extLst>
          </p:cNvPr>
          <p:cNvSpPr>
            <a:spLocks noGrp="1"/>
          </p:cNvSpPr>
          <p:nvPr>
            <p:ph type="dt" sz="half" idx="10"/>
          </p:nvPr>
        </p:nvSpPr>
        <p:spPr/>
        <p:txBody>
          <a:bodyPr/>
          <a:lstStyle/>
          <a:p>
            <a:fld id="{07BAC8FA-AC91-4064-BDE8-2B54080F2D4B}" type="datetimeFigureOut">
              <a:rPr lang="en-US" smtClean="0"/>
              <a:t>12/3/2025</a:t>
            </a:fld>
            <a:endParaRPr lang="en-US"/>
          </a:p>
        </p:txBody>
      </p:sp>
      <p:sp>
        <p:nvSpPr>
          <p:cNvPr id="5" name="Footer Placeholder 4">
            <a:extLst>
              <a:ext uri="{FF2B5EF4-FFF2-40B4-BE49-F238E27FC236}">
                <a16:creationId xmlns:a16="http://schemas.microsoft.com/office/drawing/2014/main" id="{4E63F8BF-DEFA-78F2-588A-E0FD5F5D2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86A4D-BFA3-9599-E8B3-B4CCFBF3FFF6}"/>
              </a:ext>
            </a:extLst>
          </p:cNvPr>
          <p:cNvSpPr>
            <a:spLocks noGrp="1"/>
          </p:cNvSpPr>
          <p:nvPr>
            <p:ph type="sldNum" sz="quarter" idx="12"/>
          </p:nvPr>
        </p:nvSpPr>
        <p:spPr/>
        <p:txBody>
          <a:bodyPr/>
          <a:lstStyle/>
          <a:p>
            <a:fld id="{5B0D9846-44DC-48D3-80DB-1CBC15FE749A}" type="slidenum">
              <a:rPr lang="en-US" smtClean="0"/>
              <a:t>‹#›</a:t>
            </a:fld>
            <a:endParaRPr lang="en-US"/>
          </a:p>
        </p:txBody>
      </p:sp>
    </p:spTree>
    <p:extLst>
      <p:ext uri="{BB962C8B-B14F-4D97-AF65-F5344CB8AC3E}">
        <p14:creationId xmlns:p14="http://schemas.microsoft.com/office/powerpoint/2010/main" val="82991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D388-2608-5491-43BD-72DE038A6C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553322-8401-C2C8-5827-4CAA1CA717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F955FE-5ADE-148F-C30F-B8EE5A42D7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F2085D-E245-7FCC-2C3E-3FE1DCC81ECC}"/>
              </a:ext>
            </a:extLst>
          </p:cNvPr>
          <p:cNvSpPr>
            <a:spLocks noGrp="1"/>
          </p:cNvSpPr>
          <p:nvPr>
            <p:ph type="dt" sz="half" idx="10"/>
          </p:nvPr>
        </p:nvSpPr>
        <p:spPr/>
        <p:txBody>
          <a:bodyPr/>
          <a:lstStyle/>
          <a:p>
            <a:fld id="{07BAC8FA-AC91-4064-BDE8-2B54080F2D4B}" type="datetimeFigureOut">
              <a:rPr lang="en-US" smtClean="0"/>
              <a:t>12/3/2025</a:t>
            </a:fld>
            <a:endParaRPr lang="en-US"/>
          </a:p>
        </p:txBody>
      </p:sp>
      <p:sp>
        <p:nvSpPr>
          <p:cNvPr id="6" name="Footer Placeholder 5">
            <a:extLst>
              <a:ext uri="{FF2B5EF4-FFF2-40B4-BE49-F238E27FC236}">
                <a16:creationId xmlns:a16="http://schemas.microsoft.com/office/drawing/2014/main" id="{4CB0D561-06F6-B79A-E7F8-C3CD96EE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56F2FD-CD18-75CF-0C6F-A0E7DDB5FF16}"/>
              </a:ext>
            </a:extLst>
          </p:cNvPr>
          <p:cNvSpPr>
            <a:spLocks noGrp="1"/>
          </p:cNvSpPr>
          <p:nvPr>
            <p:ph type="sldNum" sz="quarter" idx="12"/>
          </p:nvPr>
        </p:nvSpPr>
        <p:spPr/>
        <p:txBody>
          <a:bodyPr/>
          <a:lstStyle/>
          <a:p>
            <a:fld id="{5B0D9846-44DC-48D3-80DB-1CBC15FE749A}" type="slidenum">
              <a:rPr lang="en-US" smtClean="0"/>
              <a:t>‹#›</a:t>
            </a:fld>
            <a:endParaRPr lang="en-US"/>
          </a:p>
        </p:txBody>
      </p:sp>
    </p:spTree>
    <p:extLst>
      <p:ext uri="{BB962C8B-B14F-4D97-AF65-F5344CB8AC3E}">
        <p14:creationId xmlns:p14="http://schemas.microsoft.com/office/powerpoint/2010/main" val="404318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7123-FBBC-4C77-8B8F-81301A1AC2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BCC2B7-FC31-DE20-2943-D6A61246CE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FE4665-475D-EB7F-D6C0-C573D6829B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2DCEBB-73B6-0AD3-E8D0-1406C1CA46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001C05-619B-E761-7F3D-F1D738349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095EDE-E234-EAB1-E249-8086EFC35420}"/>
              </a:ext>
            </a:extLst>
          </p:cNvPr>
          <p:cNvSpPr>
            <a:spLocks noGrp="1"/>
          </p:cNvSpPr>
          <p:nvPr>
            <p:ph type="dt" sz="half" idx="10"/>
          </p:nvPr>
        </p:nvSpPr>
        <p:spPr/>
        <p:txBody>
          <a:bodyPr/>
          <a:lstStyle/>
          <a:p>
            <a:fld id="{07BAC8FA-AC91-4064-BDE8-2B54080F2D4B}" type="datetimeFigureOut">
              <a:rPr lang="en-US" smtClean="0"/>
              <a:t>12/3/2025</a:t>
            </a:fld>
            <a:endParaRPr lang="en-US"/>
          </a:p>
        </p:txBody>
      </p:sp>
      <p:sp>
        <p:nvSpPr>
          <p:cNvPr id="8" name="Footer Placeholder 7">
            <a:extLst>
              <a:ext uri="{FF2B5EF4-FFF2-40B4-BE49-F238E27FC236}">
                <a16:creationId xmlns:a16="http://schemas.microsoft.com/office/drawing/2014/main" id="{1A27E225-6A95-97A3-10F3-5AAABD77A0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E02D2C-6737-1839-68FA-790C34786D03}"/>
              </a:ext>
            </a:extLst>
          </p:cNvPr>
          <p:cNvSpPr>
            <a:spLocks noGrp="1"/>
          </p:cNvSpPr>
          <p:nvPr>
            <p:ph type="sldNum" sz="quarter" idx="12"/>
          </p:nvPr>
        </p:nvSpPr>
        <p:spPr/>
        <p:txBody>
          <a:bodyPr/>
          <a:lstStyle/>
          <a:p>
            <a:fld id="{5B0D9846-44DC-48D3-80DB-1CBC15FE749A}" type="slidenum">
              <a:rPr lang="en-US" smtClean="0"/>
              <a:t>‹#›</a:t>
            </a:fld>
            <a:endParaRPr lang="en-US"/>
          </a:p>
        </p:txBody>
      </p:sp>
    </p:spTree>
    <p:extLst>
      <p:ext uri="{BB962C8B-B14F-4D97-AF65-F5344CB8AC3E}">
        <p14:creationId xmlns:p14="http://schemas.microsoft.com/office/powerpoint/2010/main" val="2522370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DF932-38C6-7090-BCF4-CF2FFE325B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D68F4F-8671-3906-8FEF-89B815308BE4}"/>
              </a:ext>
            </a:extLst>
          </p:cNvPr>
          <p:cNvSpPr>
            <a:spLocks noGrp="1"/>
          </p:cNvSpPr>
          <p:nvPr>
            <p:ph type="dt" sz="half" idx="10"/>
          </p:nvPr>
        </p:nvSpPr>
        <p:spPr/>
        <p:txBody>
          <a:bodyPr/>
          <a:lstStyle/>
          <a:p>
            <a:fld id="{07BAC8FA-AC91-4064-BDE8-2B54080F2D4B}" type="datetimeFigureOut">
              <a:rPr lang="en-US" smtClean="0"/>
              <a:t>12/3/2025</a:t>
            </a:fld>
            <a:endParaRPr lang="en-US"/>
          </a:p>
        </p:txBody>
      </p:sp>
      <p:sp>
        <p:nvSpPr>
          <p:cNvPr id="4" name="Footer Placeholder 3">
            <a:extLst>
              <a:ext uri="{FF2B5EF4-FFF2-40B4-BE49-F238E27FC236}">
                <a16:creationId xmlns:a16="http://schemas.microsoft.com/office/drawing/2014/main" id="{EDAB8544-763D-63F3-EC40-080D87F46A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6375BB-60A5-4747-5732-3B7AC5695389}"/>
              </a:ext>
            </a:extLst>
          </p:cNvPr>
          <p:cNvSpPr>
            <a:spLocks noGrp="1"/>
          </p:cNvSpPr>
          <p:nvPr>
            <p:ph type="sldNum" sz="quarter" idx="12"/>
          </p:nvPr>
        </p:nvSpPr>
        <p:spPr/>
        <p:txBody>
          <a:bodyPr/>
          <a:lstStyle/>
          <a:p>
            <a:fld id="{5B0D9846-44DC-48D3-80DB-1CBC15FE749A}" type="slidenum">
              <a:rPr lang="en-US" smtClean="0"/>
              <a:t>‹#›</a:t>
            </a:fld>
            <a:endParaRPr lang="en-US"/>
          </a:p>
        </p:txBody>
      </p:sp>
    </p:spTree>
    <p:extLst>
      <p:ext uri="{BB962C8B-B14F-4D97-AF65-F5344CB8AC3E}">
        <p14:creationId xmlns:p14="http://schemas.microsoft.com/office/powerpoint/2010/main" val="371342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F895B9-EA51-AC10-7286-3FAF65FCAAC9}"/>
              </a:ext>
            </a:extLst>
          </p:cNvPr>
          <p:cNvSpPr>
            <a:spLocks noGrp="1"/>
          </p:cNvSpPr>
          <p:nvPr>
            <p:ph type="dt" sz="half" idx="10"/>
          </p:nvPr>
        </p:nvSpPr>
        <p:spPr/>
        <p:txBody>
          <a:bodyPr/>
          <a:lstStyle/>
          <a:p>
            <a:fld id="{07BAC8FA-AC91-4064-BDE8-2B54080F2D4B}" type="datetimeFigureOut">
              <a:rPr lang="en-US" smtClean="0"/>
              <a:t>12/3/2025</a:t>
            </a:fld>
            <a:endParaRPr lang="en-US"/>
          </a:p>
        </p:txBody>
      </p:sp>
      <p:sp>
        <p:nvSpPr>
          <p:cNvPr id="3" name="Footer Placeholder 2">
            <a:extLst>
              <a:ext uri="{FF2B5EF4-FFF2-40B4-BE49-F238E27FC236}">
                <a16:creationId xmlns:a16="http://schemas.microsoft.com/office/drawing/2014/main" id="{E2497742-60CA-71D7-27BC-21ED160BD4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ED394C-1B49-2EBD-5C5D-724C5800230D}"/>
              </a:ext>
            </a:extLst>
          </p:cNvPr>
          <p:cNvSpPr>
            <a:spLocks noGrp="1"/>
          </p:cNvSpPr>
          <p:nvPr>
            <p:ph type="sldNum" sz="quarter" idx="12"/>
          </p:nvPr>
        </p:nvSpPr>
        <p:spPr/>
        <p:txBody>
          <a:bodyPr/>
          <a:lstStyle/>
          <a:p>
            <a:fld id="{5B0D9846-44DC-48D3-80DB-1CBC15FE749A}" type="slidenum">
              <a:rPr lang="en-US" smtClean="0"/>
              <a:t>‹#›</a:t>
            </a:fld>
            <a:endParaRPr lang="en-US"/>
          </a:p>
        </p:txBody>
      </p:sp>
    </p:spTree>
    <p:extLst>
      <p:ext uri="{BB962C8B-B14F-4D97-AF65-F5344CB8AC3E}">
        <p14:creationId xmlns:p14="http://schemas.microsoft.com/office/powerpoint/2010/main" val="390177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0977-55E8-1672-41F5-F23BB5E4E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908181-8414-D08B-C506-2D01B4D725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9C30D9-3E99-0C3B-886D-8A36EC0A8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021CF-579D-7CE4-BA57-1F0A1ED7641D}"/>
              </a:ext>
            </a:extLst>
          </p:cNvPr>
          <p:cNvSpPr>
            <a:spLocks noGrp="1"/>
          </p:cNvSpPr>
          <p:nvPr>
            <p:ph type="dt" sz="half" idx="10"/>
          </p:nvPr>
        </p:nvSpPr>
        <p:spPr/>
        <p:txBody>
          <a:bodyPr/>
          <a:lstStyle/>
          <a:p>
            <a:fld id="{07BAC8FA-AC91-4064-BDE8-2B54080F2D4B}" type="datetimeFigureOut">
              <a:rPr lang="en-US" smtClean="0"/>
              <a:t>12/3/2025</a:t>
            </a:fld>
            <a:endParaRPr lang="en-US"/>
          </a:p>
        </p:txBody>
      </p:sp>
      <p:sp>
        <p:nvSpPr>
          <p:cNvPr id="6" name="Footer Placeholder 5">
            <a:extLst>
              <a:ext uri="{FF2B5EF4-FFF2-40B4-BE49-F238E27FC236}">
                <a16:creationId xmlns:a16="http://schemas.microsoft.com/office/drawing/2014/main" id="{33239D23-A818-4E95-1A49-EE174899C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2B4914-F544-E4E5-7F54-38293C372572}"/>
              </a:ext>
            </a:extLst>
          </p:cNvPr>
          <p:cNvSpPr>
            <a:spLocks noGrp="1"/>
          </p:cNvSpPr>
          <p:nvPr>
            <p:ph type="sldNum" sz="quarter" idx="12"/>
          </p:nvPr>
        </p:nvSpPr>
        <p:spPr/>
        <p:txBody>
          <a:bodyPr/>
          <a:lstStyle/>
          <a:p>
            <a:fld id="{5B0D9846-44DC-48D3-80DB-1CBC15FE749A}" type="slidenum">
              <a:rPr lang="en-US" smtClean="0"/>
              <a:t>‹#›</a:t>
            </a:fld>
            <a:endParaRPr lang="en-US"/>
          </a:p>
        </p:txBody>
      </p:sp>
    </p:spTree>
    <p:extLst>
      <p:ext uri="{BB962C8B-B14F-4D97-AF65-F5344CB8AC3E}">
        <p14:creationId xmlns:p14="http://schemas.microsoft.com/office/powerpoint/2010/main" val="3182768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7523-2B41-E312-48DC-64D759E93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77595F-6AC1-2201-1C8C-48E7B7EFB1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E840AF-29FB-537D-8973-D581A6CB1D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F33F97-0086-9FCB-0E87-126AE3A0A6C1}"/>
              </a:ext>
            </a:extLst>
          </p:cNvPr>
          <p:cNvSpPr>
            <a:spLocks noGrp="1"/>
          </p:cNvSpPr>
          <p:nvPr>
            <p:ph type="dt" sz="half" idx="10"/>
          </p:nvPr>
        </p:nvSpPr>
        <p:spPr/>
        <p:txBody>
          <a:bodyPr/>
          <a:lstStyle/>
          <a:p>
            <a:fld id="{07BAC8FA-AC91-4064-BDE8-2B54080F2D4B}" type="datetimeFigureOut">
              <a:rPr lang="en-US" smtClean="0"/>
              <a:t>12/3/2025</a:t>
            </a:fld>
            <a:endParaRPr lang="en-US"/>
          </a:p>
        </p:txBody>
      </p:sp>
      <p:sp>
        <p:nvSpPr>
          <p:cNvPr id="6" name="Footer Placeholder 5">
            <a:extLst>
              <a:ext uri="{FF2B5EF4-FFF2-40B4-BE49-F238E27FC236}">
                <a16:creationId xmlns:a16="http://schemas.microsoft.com/office/drawing/2014/main" id="{DDE2AEEC-6B3F-E5B1-984B-62E7C2B8E0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C30C84-FCC7-FCC6-C7F9-59DA76C17C8D}"/>
              </a:ext>
            </a:extLst>
          </p:cNvPr>
          <p:cNvSpPr>
            <a:spLocks noGrp="1"/>
          </p:cNvSpPr>
          <p:nvPr>
            <p:ph type="sldNum" sz="quarter" idx="12"/>
          </p:nvPr>
        </p:nvSpPr>
        <p:spPr/>
        <p:txBody>
          <a:bodyPr/>
          <a:lstStyle/>
          <a:p>
            <a:fld id="{5B0D9846-44DC-48D3-80DB-1CBC15FE749A}" type="slidenum">
              <a:rPr lang="en-US" smtClean="0"/>
              <a:t>‹#›</a:t>
            </a:fld>
            <a:endParaRPr lang="en-US"/>
          </a:p>
        </p:txBody>
      </p:sp>
    </p:spTree>
    <p:extLst>
      <p:ext uri="{BB962C8B-B14F-4D97-AF65-F5344CB8AC3E}">
        <p14:creationId xmlns:p14="http://schemas.microsoft.com/office/powerpoint/2010/main" val="156118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188CF1-610A-ACEF-2483-88CB6755A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F7E30B-3B7F-43FC-4C4A-14C274D06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542B2-F045-3005-BDCE-30A75F837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BAC8FA-AC91-4064-BDE8-2B54080F2D4B}" type="datetimeFigureOut">
              <a:rPr lang="en-US" smtClean="0"/>
              <a:t>12/3/2025</a:t>
            </a:fld>
            <a:endParaRPr lang="en-US"/>
          </a:p>
        </p:txBody>
      </p:sp>
      <p:sp>
        <p:nvSpPr>
          <p:cNvPr id="5" name="Footer Placeholder 4">
            <a:extLst>
              <a:ext uri="{FF2B5EF4-FFF2-40B4-BE49-F238E27FC236}">
                <a16:creationId xmlns:a16="http://schemas.microsoft.com/office/drawing/2014/main" id="{B33BAFEB-2534-E259-BE61-628ACA8AD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1EC5E56-A3EA-9360-4A1F-5240390F0B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0D9846-44DC-48D3-80DB-1CBC15FE749A}" type="slidenum">
              <a:rPr lang="en-US" smtClean="0"/>
              <a:t>‹#›</a:t>
            </a:fld>
            <a:endParaRPr lang="en-US"/>
          </a:p>
        </p:txBody>
      </p:sp>
    </p:spTree>
    <p:extLst>
      <p:ext uri="{BB962C8B-B14F-4D97-AF65-F5344CB8AC3E}">
        <p14:creationId xmlns:p14="http://schemas.microsoft.com/office/powerpoint/2010/main" val="2853113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ecolonialfutures.net/portfolio/why-i-cant-hold-space-for-you-anymor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ecolonialfutures.net/portfolio/why-i-cant-hold-space-for-you-anymor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mailto:asa.washines@atg.wa.gov" TargetMode="External"/><Relationship Id="rId3" Type="http://schemas.openxmlformats.org/officeDocument/2006/relationships/hyperlink" Target="http://www.boardingschoolhealing.org/" TargetMode="External"/><Relationship Id="rId7" Type="http://schemas.openxmlformats.org/officeDocument/2006/relationships/hyperlink" Target="mailto:ellen.austinhall@atg.wa.gov" TargetMode="External"/><Relationship Id="rId2" Type="http://schemas.openxmlformats.org/officeDocument/2006/relationships/hyperlink" Target="https://www.atg.wa.gov/washington-state-truth-and-reconciliation-tribal-advisory-committee" TargetMode="External"/><Relationship Id="rId1" Type="http://schemas.openxmlformats.org/officeDocument/2006/relationships/slideLayout" Target="../slideLayouts/slideLayout2.xml"/><Relationship Id="rId6" Type="http://schemas.openxmlformats.org/officeDocument/2006/relationships/hyperlink" Target="mailto:victoria.Williams@atg.wa.gov" TargetMode="External"/><Relationship Id="rId5" Type="http://schemas.openxmlformats.org/officeDocument/2006/relationships/hyperlink" Target="mailto:sonja.mcgraw@atg.wa.gov" TargetMode="External"/><Relationship Id="rId4" Type="http://schemas.openxmlformats.org/officeDocument/2006/relationships/hyperlink" Target="https://decolonialfutures.net/portfolio/why-i-cant-hold-space-for-you-anymor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tg.wa.gov/washington-state-truth-and-reconciliation-tribal-advisory-committe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2B3305-9D0E-1309-D14E-60DFBBB3B5F8}"/>
              </a:ext>
            </a:extLst>
          </p:cNvPr>
          <p:cNvSpPr>
            <a:spLocks noGrp="1"/>
          </p:cNvSpPr>
          <p:nvPr>
            <p:ph type="ctrTitle"/>
          </p:nvPr>
        </p:nvSpPr>
        <p:spPr>
          <a:xfrm>
            <a:off x="638882" y="639193"/>
            <a:ext cx="3571810" cy="3573516"/>
          </a:xfrm>
        </p:spPr>
        <p:txBody>
          <a:bodyPr>
            <a:normAutofit/>
          </a:bodyPr>
          <a:lstStyle/>
          <a:p>
            <a:pPr algn="l"/>
            <a:r>
              <a:rPr lang="en-US" sz="4100"/>
              <a:t>Creating Indigenous Safe Spaces for Truth Telling on Indian Boarding Schools</a:t>
            </a:r>
          </a:p>
        </p:txBody>
      </p:sp>
      <p:sp>
        <p:nvSpPr>
          <p:cNvPr id="3" name="Subtitle 2">
            <a:extLst>
              <a:ext uri="{FF2B5EF4-FFF2-40B4-BE49-F238E27FC236}">
                <a16:creationId xmlns:a16="http://schemas.microsoft.com/office/drawing/2014/main" id="{813B3486-D96B-B91E-0F9C-A44629701944}"/>
              </a:ext>
            </a:extLst>
          </p:cNvPr>
          <p:cNvSpPr>
            <a:spLocks noGrp="1"/>
          </p:cNvSpPr>
          <p:nvPr>
            <p:ph type="subTitle" idx="1"/>
          </p:nvPr>
        </p:nvSpPr>
        <p:spPr>
          <a:xfrm>
            <a:off x="638882" y="4631161"/>
            <a:ext cx="3571810" cy="1559327"/>
          </a:xfrm>
        </p:spPr>
        <p:txBody>
          <a:bodyPr>
            <a:normAutofit/>
          </a:bodyPr>
          <a:lstStyle/>
          <a:p>
            <a:pPr algn="l"/>
            <a:r>
              <a:rPr lang="en-US"/>
              <a:t>Truth and Healing Tribal Advisory Committee </a:t>
            </a:r>
          </a:p>
        </p:txBody>
      </p:sp>
      <p:sp>
        <p:nvSpPr>
          <p:cNvPr id="2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7C06DE-6BA3-B096-3D2E-4AB1CD56187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2948" t="4372" r="24527" b="-1"/>
          <a:stretch>
            <a:fillRect/>
          </a:stretch>
        </p:blipFill>
        <p:spPr>
          <a:xfrm>
            <a:off x="4753745" y="640080"/>
            <a:ext cx="7015717" cy="5550408"/>
          </a:xfrm>
          <a:prstGeom prst="rect">
            <a:avLst/>
          </a:prstGeom>
        </p:spPr>
      </p:pic>
    </p:spTree>
    <p:extLst>
      <p:ext uri="{BB962C8B-B14F-4D97-AF65-F5344CB8AC3E}">
        <p14:creationId xmlns:p14="http://schemas.microsoft.com/office/powerpoint/2010/main" val="234539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89DBA1-DB64-401C-9F86-21698D60859E}"/>
              </a:ext>
            </a:extLst>
          </p:cNvPr>
          <p:cNvSpPr>
            <a:spLocks noGrp="1"/>
          </p:cNvSpPr>
          <p:nvPr>
            <p:ph type="title"/>
          </p:nvPr>
        </p:nvSpPr>
        <p:spPr>
          <a:xfrm>
            <a:off x="572493" y="238539"/>
            <a:ext cx="11018520" cy="1434415"/>
          </a:xfrm>
        </p:spPr>
        <p:txBody>
          <a:bodyPr anchor="b">
            <a:normAutofit/>
          </a:bodyPr>
          <a:lstStyle/>
          <a:p>
            <a:r>
              <a:rPr lang="en-US" sz="5400"/>
              <a:t>Early Lessons</a:t>
            </a:r>
          </a:p>
        </p:txBody>
      </p:sp>
      <p:sp>
        <p:nvSpPr>
          <p:cNvPr id="3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91BF04-8C13-2984-070F-F12F042F61DD}"/>
              </a:ext>
            </a:extLst>
          </p:cNvPr>
          <p:cNvSpPr>
            <a:spLocks noGrp="1"/>
          </p:cNvSpPr>
          <p:nvPr>
            <p:ph idx="1"/>
          </p:nvPr>
        </p:nvSpPr>
        <p:spPr>
          <a:xfrm>
            <a:off x="572493" y="2071316"/>
            <a:ext cx="6713552" cy="4119172"/>
          </a:xfrm>
        </p:spPr>
        <p:txBody>
          <a:bodyPr anchor="t">
            <a:normAutofit/>
          </a:bodyPr>
          <a:lstStyle/>
          <a:p>
            <a:r>
              <a:rPr lang="en-US" sz="2200"/>
              <a:t>The need to continue working to create “Indigenous safe spaces” within the AGO for this work to occur. </a:t>
            </a:r>
          </a:p>
          <a:p>
            <a:r>
              <a:rPr lang="en-US" sz="2200"/>
              <a:t>Eliminating the weaponization of language to center respectful interactions and actions.</a:t>
            </a:r>
          </a:p>
          <a:p>
            <a:r>
              <a:rPr lang="en-US" sz="2200"/>
              <a:t>Commitment to reducing/eliminating power imbalances.</a:t>
            </a:r>
          </a:p>
          <a:p>
            <a:r>
              <a:rPr lang="en-US" sz="2200"/>
              <a:t>The extractive nature of this type of research.</a:t>
            </a:r>
          </a:p>
          <a:p>
            <a:r>
              <a:rPr lang="en-US" sz="2200"/>
              <a:t>Assumptions about how Indian Country will receive these proviso directives.</a:t>
            </a:r>
          </a:p>
          <a:p>
            <a:endParaRPr lang="en-US" sz="2200"/>
          </a:p>
          <a:p>
            <a:endParaRPr lang="en-US" sz="2200"/>
          </a:p>
        </p:txBody>
      </p:sp>
      <p:pic>
        <p:nvPicPr>
          <p:cNvPr id="5" name="Picture 4" descr="A picture containing text&#10;&#10;AI-generated content may be incorrect.">
            <a:extLst>
              <a:ext uri="{FF2B5EF4-FFF2-40B4-BE49-F238E27FC236}">
                <a16:creationId xmlns:a16="http://schemas.microsoft.com/office/drawing/2014/main" id="{805EC970-D6EC-F56B-2A9A-02D5FEE939DC}"/>
              </a:ext>
            </a:extLst>
          </p:cNvPr>
          <p:cNvPicPr>
            <a:picLocks noChangeAspect="1"/>
          </p:cNvPicPr>
          <p:nvPr/>
        </p:nvPicPr>
        <p:blipFill>
          <a:blip r:embed="rId2">
            <a:extLst>
              <a:ext uri="{28A0092B-C50C-407E-A947-70E740481C1C}">
                <a14:useLocalDpi xmlns:a14="http://schemas.microsoft.com/office/drawing/2010/main" val="0"/>
              </a:ext>
            </a:extLst>
          </a:blip>
          <a:srcRect l="21240" r="21037" b="1"/>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24767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BA6A2B-C0A4-0524-D92A-F4E0EC65F596}"/>
              </a:ext>
            </a:extLst>
          </p:cNvPr>
          <p:cNvSpPr>
            <a:spLocks noGrp="1"/>
          </p:cNvSpPr>
          <p:nvPr>
            <p:ph type="title"/>
          </p:nvPr>
        </p:nvSpPr>
        <p:spPr>
          <a:xfrm>
            <a:off x="841248" y="548640"/>
            <a:ext cx="3600860" cy="5431536"/>
          </a:xfrm>
        </p:spPr>
        <p:txBody>
          <a:bodyPr>
            <a:normAutofit/>
          </a:bodyPr>
          <a:lstStyle/>
          <a:p>
            <a:r>
              <a:rPr lang="en-US" sz="5400" dirty="0"/>
              <a:t>Why I Can’t Hold Space for You Anymore</a:t>
            </a:r>
            <a:br>
              <a:rPr lang="en-US" sz="5400" dirty="0"/>
            </a:br>
            <a:endParaRPr lang="en-US" sz="5400" dirty="0"/>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6D168D-19DD-C866-21D2-EB8B19F08A15}"/>
              </a:ext>
            </a:extLst>
          </p:cNvPr>
          <p:cNvSpPr>
            <a:spLocks noGrp="1"/>
          </p:cNvSpPr>
          <p:nvPr>
            <p:ph idx="1"/>
          </p:nvPr>
        </p:nvSpPr>
        <p:spPr>
          <a:xfrm>
            <a:off x="5126418" y="552091"/>
            <a:ext cx="6224335" cy="5431536"/>
          </a:xfrm>
        </p:spPr>
        <p:txBody>
          <a:bodyPr anchor="ctr">
            <a:normAutofit/>
          </a:bodyPr>
          <a:lstStyle/>
          <a:p>
            <a:r>
              <a:rPr lang="en-US" sz="2200" b="0" i="0" dirty="0">
                <a:effectLst/>
                <a:latin typeface="Libre Franklin" panose="020F0502020204030204"/>
              </a:rPr>
              <a:t>Systemic violence is complex and multi-layered. One thing that cuts across layers is the disproportionate amount of labor that Indigenous, Black and other racialized people bear when they are expected to teach other people about systemic colonial and racial violence.</a:t>
            </a:r>
          </a:p>
          <a:p>
            <a:pPr marL="0" indent="0">
              <a:buNone/>
            </a:pPr>
            <a:endParaRPr lang="en-US" sz="2200" b="0" i="0" dirty="0">
              <a:effectLst/>
              <a:latin typeface="Libre Franklin" panose="020F0502020204030204"/>
            </a:endParaRPr>
          </a:p>
          <a:p>
            <a:pPr marL="0" indent="0">
              <a:buNone/>
            </a:pPr>
            <a:r>
              <a:rPr lang="en-US" sz="1500" dirty="0"/>
              <a:t>GTDF arts/research collective</a:t>
            </a:r>
            <a:r>
              <a:rPr lang="en-US" sz="800" dirty="0"/>
              <a:t>: </a:t>
            </a:r>
            <a:r>
              <a:rPr lang="en-US" sz="1500" dirty="0">
                <a:hlinkClick r:id="rId3"/>
              </a:rPr>
              <a:t>Why I Can’t Hold Space for You Anymore – Gesturing Towards Decolonial Futures</a:t>
            </a:r>
            <a:endParaRPr lang="en-US" sz="1500" dirty="0"/>
          </a:p>
          <a:p>
            <a:pPr marL="0" indent="0">
              <a:buNone/>
            </a:pPr>
            <a:endParaRPr lang="en-US" sz="2200" dirty="0"/>
          </a:p>
        </p:txBody>
      </p:sp>
    </p:spTree>
    <p:extLst>
      <p:ext uri="{BB962C8B-B14F-4D97-AF65-F5344CB8AC3E}">
        <p14:creationId xmlns:p14="http://schemas.microsoft.com/office/powerpoint/2010/main" val="2661583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075F5-8993-C72A-A472-3EC09C86C1A8}"/>
              </a:ext>
            </a:extLst>
          </p:cNvPr>
          <p:cNvSpPr>
            <a:spLocks noGrp="1"/>
          </p:cNvSpPr>
          <p:nvPr>
            <p:ph type="title"/>
          </p:nvPr>
        </p:nvSpPr>
        <p:spPr>
          <a:xfrm>
            <a:off x="838200" y="365125"/>
            <a:ext cx="10515600" cy="1325563"/>
          </a:xfrm>
        </p:spPr>
        <p:txBody>
          <a:bodyPr>
            <a:normAutofit/>
          </a:bodyPr>
          <a:lstStyle/>
          <a:p>
            <a:r>
              <a:rPr lang="en-US" sz="2600" b="1" i="0">
                <a:effectLst/>
                <a:latin typeface="Libre Franklin"/>
              </a:rPr>
              <a:t>Do You Really Want to Know Why I Can’t Hold Space for You Anymore?</a:t>
            </a:r>
            <a:br>
              <a:rPr lang="en-US" sz="2600" b="0" i="0">
                <a:effectLst/>
                <a:latin typeface="Libre Franklin"/>
              </a:rPr>
            </a:br>
            <a:endParaRPr lang="en-US" sz="26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5F6AF9-AE9F-0564-0AFE-8462E47C190B}"/>
              </a:ext>
            </a:extLst>
          </p:cNvPr>
          <p:cNvSpPr>
            <a:spLocks noGrp="1"/>
          </p:cNvSpPr>
          <p:nvPr>
            <p:ph idx="1"/>
          </p:nvPr>
        </p:nvSpPr>
        <p:spPr>
          <a:xfrm>
            <a:off x="669036" y="1929384"/>
            <a:ext cx="10853928" cy="4745736"/>
          </a:xfrm>
        </p:spPr>
        <p:txBody>
          <a:bodyPr numCol="2">
            <a:normAutofit fontScale="70000" lnSpcReduction="20000"/>
          </a:bodyPr>
          <a:lstStyle/>
          <a:p>
            <a:pPr>
              <a:buNone/>
            </a:pPr>
            <a:r>
              <a:rPr lang="en-US" sz="1400" b="1" i="0" dirty="0">
                <a:effectLst/>
                <a:latin typeface="Libre Franklin"/>
              </a:rPr>
              <a:t>Because</a:t>
            </a:r>
            <a:br>
              <a:rPr lang="en-US" sz="1400" b="1" i="0" dirty="0">
                <a:effectLst/>
                <a:latin typeface="Libre Franklin"/>
              </a:rPr>
            </a:br>
            <a:r>
              <a:rPr lang="en-US" sz="1400" b="1" i="0" dirty="0">
                <a:effectLst/>
                <a:latin typeface="Libre Franklin"/>
              </a:rPr>
              <a:t>You see my body as an extension of your entitlements</a:t>
            </a:r>
            <a:endParaRPr lang="en-US" sz="1400" b="0" i="0" dirty="0">
              <a:effectLst/>
              <a:latin typeface="Libre Franklin"/>
            </a:endParaRPr>
          </a:p>
          <a:p>
            <a:pPr>
              <a:buNone/>
            </a:pPr>
            <a:r>
              <a:rPr lang="en-US" sz="1400" b="1" i="0" dirty="0">
                <a:effectLst/>
                <a:latin typeface="Libre Franklin"/>
              </a:rPr>
              <a:t>Because</a:t>
            </a:r>
            <a:br>
              <a:rPr lang="en-US" sz="1400" b="1" i="0" dirty="0">
                <a:effectLst/>
                <a:latin typeface="Libre Franklin"/>
              </a:rPr>
            </a:br>
            <a:r>
              <a:rPr lang="en-US" sz="1400" b="1" i="0" dirty="0">
                <a:effectLst/>
                <a:latin typeface="Libre Franklin"/>
              </a:rPr>
              <a:t>I have held space for you before</a:t>
            </a:r>
            <a:br>
              <a:rPr lang="en-US" sz="1400" b="1" i="0" dirty="0">
                <a:effectLst/>
                <a:latin typeface="Libre Franklin"/>
              </a:rPr>
            </a:br>
            <a:r>
              <a:rPr lang="en-US" sz="1400" b="1" i="0" dirty="0">
                <a:effectLst/>
                <a:latin typeface="Libre Franklin"/>
              </a:rPr>
              <a:t>and every time, the same thing happens</a:t>
            </a:r>
            <a:br>
              <a:rPr lang="en-US" sz="1400" b="1" i="0" dirty="0">
                <a:effectLst/>
                <a:latin typeface="Libre Franklin"/>
              </a:rPr>
            </a:br>
            <a:r>
              <a:rPr lang="en-US" sz="1400" b="0" i="0" dirty="0">
                <a:effectLst/>
                <a:latin typeface="Libre Franklin"/>
              </a:rPr>
              <a:t>You take up all the space</a:t>
            </a:r>
            <a:br>
              <a:rPr lang="en-US" sz="1400" b="0" i="0" dirty="0">
                <a:effectLst/>
                <a:latin typeface="Libre Franklin"/>
              </a:rPr>
            </a:br>
            <a:r>
              <a:rPr lang="en-US" sz="1400" b="0" i="0" dirty="0">
                <a:effectLst/>
                <a:latin typeface="Libre Franklin"/>
              </a:rPr>
              <a:t>and expect me to use my time,</a:t>
            </a:r>
            <a:br>
              <a:rPr lang="en-US" sz="1400" b="0" i="0" dirty="0">
                <a:effectLst/>
                <a:latin typeface="Libre Franklin"/>
              </a:rPr>
            </a:br>
            <a:r>
              <a:rPr lang="en-US" sz="1400" b="0" i="0" dirty="0">
                <a:effectLst/>
                <a:latin typeface="Libre Franklin"/>
              </a:rPr>
              <a:t>energy and emotion in service of fulfilling your desires:</a:t>
            </a:r>
            <a:br>
              <a:rPr lang="en-US" sz="1400" b="0" i="0" dirty="0">
                <a:effectLst/>
                <a:latin typeface="Libre Franklin"/>
              </a:rPr>
            </a:br>
            <a:r>
              <a:rPr lang="en-US" sz="1400" b="0" i="0" dirty="0">
                <a:effectLst/>
                <a:latin typeface="Libre Franklin"/>
              </a:rPr>
              <a:t>to validate you as someone who is good and innocent</a:t>
            </a:r>
            <a:br>
              <a:rPr lang="en-US" sz="1400" b="0" i="0" dirty="0">
                <a:effectLst/>
                <a:latin typeface="Libre Franklin"/>
              </a:rPr>
            </a:br>
            <a:r>
              <a:rPr lang="en-US" sz="1400" b="0" i="0" dirty="0">
                <a:effectLst/>
                <a:latin typeface="Libre Franklin"/>
              </a:rPr>
              <a:t>to be the appreciative audience for your self-expression</a:t>
            </a:r>
            <a:br>
              <a:rPr lang="en-US" sz="1400" b="0" i="0" dirty="0">
                <a:effectLst/>
                <a:latin typeface="Libre Franklin"/>
              </a:rPr>
            </a:br>
            <a:r>
              <a:rPr lang="en-US" sz="1400" b="0" i="0" dirty="0">
                <a:effectLst/>
                <a:latin typeface="Libre Franklin"/>
              </a:rPr>
              <a:t>to provide the content of a transformative learning experience</a:t>
            </a:r>
            <a:br>
              <a:rPr lang="en-US" sz="1400" b="0" i="0" dirty="0">
                <a:effectLst/>
                <a:latin typeface="Libre Franklin"/>
              </a:rPr>
            </a:br>
            <a:r>
              <a:rPr lang="en-US" sz="1400" b="0" i="0" dirty="0">
                <a:effectLst/>
                <a:latin typeface="Libre Franklin"/>
              </a:rPr>
              <a:t>to perform my trauma</a:t>
            </a:r>
            <a:br>
              <a:rPr lang="en-US" sz="1400" b="0" i="0" dirty="0">
                <a:effectLst/>
                <a:latin typeface="Libre Franklin"/>
              </a:rPr>
            </a:br>
            <a:r>
              <a:rPr lang="en-US" sz="1400" b="0" i="0" dirty="0">
                <a:effectLst/>
                <a:latin typeface="Libre Franklin"/>
              </a:rPr>
              <a:t>to affirm your innocence</a:t>
            </a:r>
            <a:br>
              <a:rPr lang="en-US" sz="1400" b="0" i="0" dirty="0">
                <a:effectLst/>
                <a:latin typeface="Libre Franklin"/>
              </a:rPr>
            </a:br>
            <a:r>
              <a:rPr lang="en-US" sz="1400" b="0" i="0" dirty="0">
                <a:effectLst/>
                <a:latin typeface="Libre Franklin"/>
              </a:rPr>
              <a:t>to celebrate your self-image</a:t>
            </a:r>
            <a:br>
              <a:rPr lang="en-US" sz="1400" b="0" i="0" dirty="0">
                <a:effectLst/>
                <a:latin typeface="Libre Franklin"/>
              </a:rPr>
            </a:br>
            <a:r>
              <a:rPr lang="en-US" sz="1400" b="0" i="0" dirty="0">
                <a:effectLst/>
                <a:latin typeface="Libre Franklin"/>
              </a:rPr>
              <a:t>to center your feelings</a:t>
            </a:r>
            <a:br>
              <a:rPr lang="en-US" sz="1400" b="0" i="0" dirty="0">
                <a:effectLst/>
                <a:latin typeface="Libre Franklin"/>
              </a:rPr>
            </a:br>
            <a:r>
              <a:rPr lang="en-US" sz="1400" b="0" i="0" dirty="0">
                <a:effectLst/>
                <a:latin typeface="Libre Franklin"/>
              </a:rPr>
              <a:t>to absolve you from guilt</a:t>
            </a:r>
            <a:br>
              <a:rPr lang="en-US" sz="1400" b="0" i="0" dirty="0">
                <a:effectLst/>
                <a:latin typeface="Libre Franklin"/>
              </a:rPr>
            </a:br>
            <a:r>
              <a:rPr lang="en-US" sz="1400" b="0" i="0" dirty="0">
                <a:effectLst/>
                <a:latin typeface="Libre Franklin"/>
              </a:rPr>
              <a:t>to be always generous and generative</a:t>
            </a:r>
            <a:br>
              <a:rPr lang="en-US" sz="1400" b="0" i="0" dirty="0">
                <a:effectLst/>
                <a:latin typeface="Libre Franklin"/>
              </a:rPr>
            </a:br>
            <a:r>
              <a:rPr lang="en-US" sz="1400" b="0" i="0" dirty="0">
                <a:effectLst/>
                <a:latin typeface="Libre Franklin"/>
              </a:rPr>
              <a:t>to filter what I say in order not to make you feel uncomfortable</a:t>
            </a:r>
            <a:br>
              <a:rPr lang="en-US" sz="1400" b="0" i="0" dirty="0">
                <a:effectLst/>
                <a:latin typeface="Libre Franklin"/>
              </a:rPr>
            </a:br>
            <a:r>
              <a:rPr lang="en-US" sz="1400" b="0" i="0" dirty="0">
                <a:effectLst/>
                <a:latin typeface="Libre Franklin"/>
              </a:rPr>
              <a:t>to make you feel loved, important, special and safe</a:t>
            </a:r>
            <a:br>
              <a:rPr lang="en-US" sz="1400" b="0" i="0" dirty="0">
                <a:effectLst/>
                <a:latin typeface="Libre Franklin"/>
              </a:rPr>
            </a:br>
            <a:r>
              <a:rPr lang="en-US" sz="1400" b="1" i="0" dirty="0">
                <a:effectLst/>
                <a:latin typeface="Libre Franklin"/>
              </a:rPr>
              <a:t>and you don’t even realize you are doing it</a:t>
            </a:r>
            <a:endParaRPr lang="en-US" sz="1400" b="0" i="0" dirty="0">
              <a:effectLst/>
              <a:latin typeface="Libre Franklin"/>
            </a:endParaRPr>
          </a:p>
          <a:p>
            <a:pPr>
              <a:buNone/>
            </a:pPr>
            <a:r>
              <a:rPr lang="en-US" sz="1400" b="1" i="0" dirty="0">
                <a:effectLst/>
                <a:latin typeface="Libre Franklin"/>
              </a:rPr>
              <a:t>Because your support is always conditional</a:t>
            </a:r>
            <a:br>
              <a:rPr lang="en-US" sz="1400" b="1" i="0" dirty="0">
                <a:effectLst/>
                <a:latin typeface="Libre Franklin"/>
              </a:rPr>
            </a:br>
            <a:r>
              <a:rPr lang="en-US" sz="1400" b="0" i="0" dirty="0">
                <a:effectLst/>
                <a:latin typeface="Libre Franklin"/>
              </a:rPr>
              <a:t>On whether it aligns with your agenda</a:t>
            </a:r>
            <a:br>
              <a:rPr lang="en-US" sz="1400" b="0" i="0" dirty="0">
                <a:effectLst/>
                <a:latin typeface="Libre Franklin"/>
              </a:rPr>
            </a:br>
            <a:r>
              <a:rPr lang="en-US" sz="1400" b="0" i="0" dirty="0">
                <a:effectLst/>
                <a:latin typeface="Libre Franklin"/>
              </a:rPr>
              <a:t>On whether it is requested in a gentle way</a:t>
            </a:r>
            <a:br>
              <a:rPr lang="en-US" sz="1400" b="0" i="0" dirty="0">
                <a:effectLst/>
                <a:latin typeface="Libre Franklin"/>
              </a:rPr>
            </a:br>
            <a:r>
              <a:rPr lang="en-US" sz="1400" b="0" i="0" dirty="0">
                <a:effectLst/>
                <a:latin typeface="Libre Franklin"/>
              </a:rPr>
              <a:t>On whether I perform a politics that is convenient for you</a:t>
            </a:r>
            <a:br>
              <a:rPr lang="en-US" sz="1400" b="0" i="0" dirty="0">
                <a:effectLst/>
                <a:latin typeface="Libre Franklin"/>
              </a:rPr>
            </a:br>
            <a:r>
              <a:rPr lang="en-US" sz="1400" b="0" i="0" dirty="0">
                <a:effectLst/>
                <a:latin typeface="Libre Franklin"/>
              </a:rPr>
              <a:t>On whether it fits your personal brand</a:t>
            </a:r>
            <a:br>
              <a:rPr lang="en-US" sz="1400" b="0" i="0" dirty="0">
                <a:effectLst/>
                <a:latin typeface="Libre Franklin"/>
              </a:rPr>
            </a:br>
            <a:r>
              <a:rPr lang="en-US" sz="1400" b="0" i="0" dirty="0">
                <a:effectLst/>
                <a:latin typeface="Libre Franklin"/>
              </a:rPr>
              <a:t>On whether it contributes to your legacy</a:t>
            </a:r>
            <a:br>
              <a:rPr lang="en-US" sz="1400" b="0" i="0" dirty="0">
                <a:effectLst/>
                <a:latin typeface="Libre Franklin"/>
              </a:rPr>
            </a:br>
            <a:r>
              <a:rPr lang="en-US" sz="1400" b="0" i="0" dirty="0">
                <a:effectLst/>
                <a:latin typeface="Libre Franklin"/>
              </a:rPr>
              <a:t>On whether you will get rewarded for doing it</a:t>
            </a:r>
            <a:br>
              <a:rPr lang="en-US" sz="1400" b="0" i="0" dirty="0">
                <a:effectLst/>
                <a:latin typeface="Libre Franklin"/>
              </a:rPr>
            </a:br>
            <a:r>
              <a:rPr lang="en-US" sz="1400" b="0" i="0" dirty="0">
                <a:effectLst/>
                <a:latin typeface="Libre Franklin"/>
              </a:rPr>
              <a:t>On whether it feels good</a:t>
            </a:r>
            <a:br>
              <a:rPr lang="en-US" sz="1400" b="0" i="0" dirty="0">
                <a:effectLst/>
                <a:latin typeface="Libre Franklin"/>
              </a:rPr>
            </a:br>
            <a:r>
              <a:rPr lang="en-US" sz="1400" b="0" i="0" dirty="0">
                <a:effectLst/>
                <a:latin typeface="Libre Franklin"/>
              </a:rPr>
              <a:t>Or makes you look good</a:t>
            </a:r>
            <a:br>
              <a:rPr lang="en-US" sz="1400" b="0" i="0" dirty="0">
                <a:effectLst/>
                <a:latin typeface="Libre Franklin"/>
              </a:rPr>
            </a:br>
            <a:r>
              <a:rPr lang="en-US" sz="1400" b="0" i="0" dirty="0">
                <a:effectLst/>
                <a:latin typeface="Libre Franklin"/>
              </a:rPr>
              <a:t>Or gives you the sense that we are “moving forward”</a:t>
            </a:r>
          </a:p>
          <a:p>
            <a:pPr>
              <a:buNone/>
            </a:pPr>
            <a:r>
              <a:rPr lang="en-US" sz="1400" b="1" i="0" dirty="0">
                <a:effectLst/>
                <a:latin typeface="Libre Franklin"/>
              </a:rPr>
              <a:t>Because when you ‘give’ me space to speak</a:t>
            </a:r>
            <a:br>
              <a:rPr lang="en-US" sz="1400" b="1" i="0" dirty="0">
                <a:effectLst/>
                <a:latin typeface="Libre Franklin"/>
              </a:rPr>
            </a:br>
            <a:r>
              <a:rPr lang="en-US" sz="1400" b="0" i="0" dirty="0">
                <a:effectLst/>
                <a:latin typeface="Libre Franklin"/>
              </a:rPr>
              <a:t>It comes with strings attached about</a:t>
            </a:r>
            <a:br>
              <a:rPr lang="en-US" sz="1400" b="0" i="0" dirty="0">
                <a:effectLst/>
                <a:latin typeface="Libre Franklin"/>
              </a:rPr>
            </a:br>
            <a:r>
              <a:rPr lang="en-US" sz="1400" b="0" i="0" dirty="0">
                <a:effectLst/>
                <a:latin typeface="Libre Franklin"/>
              </a:rPr>
              <a:t>what I can and cannot say</a:t>
            </a:r>
            <a:br>
              <a:rPr lang="en-US" sz="1400" b="0" i="0" dirty="0">
                <a:effectLst/>
                <a:latin typeface="Libre Franklin"/>
              </a:rPr>
            </a:br>
            <a:r>
              <a:rPr lang="en-US" sz="1400" b="0" i="0" dirty="0">
                <a:effectLst/>
                <a:latin typeface="Libre Franklin"/>
              </a:rPr>
              <a:t>and about how I can say it</a:t>
            </a:r>
          </a:p>
          <a:p>
            <a:pPr>
              <a:buNone/>
            </a:pPr>
            <a:r>
              <a:rPr lang="en-US" sz="1400" b="0" i="0" dirty="0">
                <a:effectLst/>
                <a:latin typeface="Libre Franklin"/>
              </a:rPr>
              <a:t>You want an easy way out</a:t>
            </a:r>
            <a:br>
              <a:rPr lang="en-US" sz="1400" b="0" i="0" dirty="0">
                <a:effectLst/>
                <a:latin typeface="Libre Franklin"/>
              </a:rPr>
            </a:br>
            <a:r>
              <a:rPr lang="en-US" sz="1400" b="0" i="0" dirty="0">
                <a:effectLst/>
                <a:latin typeface="Libre Franklin"/>
              </a:rPr>
              <a:t>A quick checklist or one-day workshop</a:t>
            </a:r>
            <a:br>
              <a:rPr lang="en-US" sz="1400" b="0" i="0" dirty="0">
                <a:effectLst/>
                <a:latin typeface="Libre Franklin"/>
              </a:rPr>
            </a:br>
            <a:r>
              <a:rPr lang="en-US" sz="1400" b="0" i="0" dirty="0">
                <a:effectLst/>
                <a:latin typeface="Libre Franklin"/>
              </a:rPr>
              <a:t>on how to avoid being criticized</a:t>
            </a:r>
            <a:br>
              <a:rPr lang="en-US" sz="1400" b="0" i="0" dirty="0">
                <a:effectLst/>
                <a:latin typeface="Libre Franklin"/>
              </a:rPr>
            </a:br>
            <a:r>
              <a:rPr lang="en-US" sz="1400" b="0" i="0" dirty="0">
                <a:effectLst/>
                <a:latin typeface="Libre Franklin"/>
              </a:rPr>
              <a:t>while you carry out business as usual</a:t>
            </a:r>
          </a:p>
          <a:p>
            <a:pPr>
              <a:buNone/>
            </a:pPr>
            <a:r>
              <a:rPr lang="en-US" sz="1400" b="0" i="0" dirty="0">
                <a:effectLst/>
                <a:latin typeface="Libre Franklin"/>
              </a:rPr>
              <a:t>And even when I say what I want to say anyway</a:t>
            </a:r>
            <a:br>
              <a:rPr lang="en-US" sz="1400" b="0" i="0" dirty="0">
                <a:effectLst/>
                <a:latin typeface="Libre Franklin"/>
              </a:rPr>
            </a:br>
            <a:r>
              <a:rPr lang="en-US" sz="1400" b="0" i="0" dirty="0">
                <a:effectLst/>
                <a:latin typeface="Libre Franklin"/>
              </a:rPr>
              <a:t>You can’t hear it</a:t>
            </a:r>
            <a:br>
              <a:rPr lang="en-US" sz="1400" b="0" i="0" dirty="0">
                <a:effectLst/>
                <a:latin typeface="Libre Franklin"/>
              </a:rPr>
            </a:br>
            <a:r>
              <a:rPr lang="en-US" sz="1400" b="0" i="0" dirty="0">
                <a:effectLst/>
                <a:latin typeface="Libre Franklin"/>
              </a:rPr>
              <a:t>Or you listen selectively</a:t>
            </a:r>
            <a:br>
              <a:rPr lang="en-US" sz="1400" b="0" i="0" dirty="0">
                <a:effectLst/>
                <a:latin typeface="Libre Franklin"/>
              </a:rPr>
            </a:br>
            <a:r>
              <a:rPr lang="en-US" sz="1400" b="0" i="0" dirty="0">
                <a:effectLst/>
                <a:latin typeface="Libre Franklin"/>
              </a:rPr>
              <a:t>And when you think you hear it</a:t>
            </a:r>
            <a:br>
              <a:rPr lang="en-US" sz="1400" b="0" i="0" dirty="0">
                <a:effectLst/>
                <a:latin typeface="Libre Franklin"/>
              </a:rPr>
            </a:br>
            <a:r>
              <a:rPr lang="en-US" sz="1400" b="0" i="0" dirty="0">
                <a:effectLst/>
                <a:latin typeface="Libre Franklin"/>
              </a:rPr>
              <a:t>You consume it</a:t>
            </a:r>
            <a:br>
              <a:rPr lang="en-US" sz="1400" b="0" i="0" dirty="0">
                <a:effectLst/>
                <a:latin typeface="Libre Franklin"/>
              </a:rPr>
            </a:br>
            <a:r>
              <a:rPr lang="en-US" sz="1400" b="0" i="0" dirty="0">
                <a:effectLst/>
                <a:latin typeface="Libre Franklin"/>
              </a:rPr>
              <a:t>You look for a way to say ‘that’s not me’</a:t>
            </a:r>
            <a:br>
              <a:rPr lang="en-US" sz="1400" b="0" i="0" dirty="0">
                <a:effectLst/>
                <a:latin typeface="Libre Franklin"/>
              </a:rPr>
            </a:br>
            <a:r>
              <a:rPr lang="en-US" sz="1400" b="0" i="0" dirty="0">
                <a:effectLst/>
                <a:latin typeface="Libre Franklin"/>
              </a:rPr>
              <a:t>‘I’m one of the good ones’</a:t>
            </a:r>
            <a:br>
              <a:rPr lang="en-US" sz="1400" b="0" i="0" dirty="0">
                <a:effectLst/>
                <a:latin typeface="Libre Franklin"/>
              </a:rPr>
            </a:br>
            <a:r>
              <a:rPr lang="en-US" sz="1400" b="0" i="0" dirty="0">
                <a:effectLst/>
                <a:latin typeface="Libre Franklin"/>
              </a:rPr>
              <a:t>and use what I say to criticize someone else</a:t>
            </a:r>
            <a:br>
              <a:rPr lang="en-US" sz="1400" b="0" i="0" dirty="0">
                <a:effectLst/>
                <a:latin typeface="Libre Franklin"/>
              </a:rPr>
            </a:br>
            <a:r>
              <a:rPr lang="en-US" sz="1400" b="0" i="0" dirty="0">
                <a:effectLst/>
                <a:latin typeface="Libre Franklin"/>
              </a:rPr>
              <a:t>Or you nod empathetically and emphatically to my face and then</a:t>
            </a:r>
            <a:br>
              <a:rPr lang="en-US" sz="1400" b="0" i="0" dirty="0">
                <a:effectLst/>
                <a:latin typeface="Libre Franklin"/>
              </a:rPr>
            </a:br>
            <a:r>
              <a:rPr lang="en-US" sz="1400" b="0" i="0" dirty="0">
                <a:effectLst/>
                <a:latin typeface="Libre Franklin"/>
              </a:rPr>
              <a:t>The next thing you do shows that while you can repeat my words</a:t>
            </a:r>
            <a:br>
              <a:rPr lang="en-US" sz="1400" b="0" i="0" dirty="0">
                <a:effectLst/>
                <a:latin typeface="Libre Franklin"/>
              </a:rPr>
            </a:br>
            <a:r>
              <a:rPr lang="en-US" sz="1400" b="1" i="0" dirty="0">
                <a:effectLst/>
                <a:latin typeface="Libre Franklin"/>
              </a:rPr>
              <a:t>Your harmful desires and perceived entitlements remain exactly the same</a:t>
            </a:r>
            <a:br>
              <a:rPr lang="en-US" sz="1400" b="1" i="0" dirty="0">
                <a:effectLst/>
                <a:latin typeface="Libre Franklin"/>
              </a:rPr>
            </a:br>
            <a:endParaRPr lang="en-US" sz="1400" b="0" i="0" dirty="0">
              <a:effectLst/>
              <a:latin typeface="Libre Franklin"/>
            </a:endParaRPr>
          </a:p>
          <a:p>
            <a:pPr>
              <a:buNone/>
            </a:pPr>
            <a:r>
              <a:rPr lang="en-US" sz="1400" b="1" i="0" dirty="0">
                <a:effectLst/>
                <a:latin typeface="Libre Franklin"/>
              </a:rPr>
              <a:t>And when I put my foot down or show how deeply angry or frustrated I am</a:t>
            </a:r>
            <a:br>
              <a:rPr lang="en-US" sz="1400" b="1" i="0" dirty="0">
                <a:effectLst/>
                <a:latin typeface="Libre Franklin"/>
              </a:rPr>
            </a:br>
            <a:r>
              <a:rPr lang="en-US" sz="1400" b="0" i="0" dirty="0">
                <a:effectLst/>
                <a:latin typeface="Libre Franklin"/>
              </a:rPr>
              <a:t>You read me as ungrateful, incompetent, unreliable and betraying your confidence</a:t>
            </a:r>
            <a:br>
              <a:rPr lang="en-US" sz="1400" b="0" i="0" dirty="0">
                <a:effectLst/>
                <a:latin typeface="Libre Franklin"/>
              </a:rPr>
            </a:br>
            <a:r>
              <a:rPr lang="en-US" sz="1400" b="0" i="0" dirty="0">
                <a:effectLst/>
                <a:latin typeface="Libre Franklin"/>
              </a:rPr>
              <a:t>You complain behind my back that I’m creating a hostile environment</a:t>
            </a:r>
            <a:br>
              <a:rPr lang="en-US" sz="1400" b="0" i="0" dirty="0">
                <a:effectLst/>
                <a:latin typeface="Libre Franklin"/>
              </a:rPr>
            </a:br>
            <a:r>
              <a:rPr lang="en-US" sz="1400" b="0" i="0" dirty="0">
                <a:effectLst/>
                <a:latin typeface="Libre Franklin"/>
              </a:rPr>
              <a:t>You say I’m being unprofessional, emotional, oversensitive</a:t>
            </a:r>
            <a:br>
              <a:rPr lang="en-US" sz="1400" b="0" i="0" dirty="0">
                <a:effectLst/>
                <a:latin typeface="Libre Franklin"/>
              </a:rPr>
            </a:br>
            <a:r>
              <a:rPr lang="en-US" sz="1400" b="0" i="0" dirty="0">
                <a:effectLst/>
                <a:latin typeface="Libre Franklin"/>
              </a:rPr>
              <a:t>That I need to get over it</a:t>
            </a:r>
            <a:br>
              <a:rPr lang="en-US" sz="1400" b="0" i="0" dirty="0">
                <a:effectLst/>
                <a:latin typeface="Libre Franklin"/>
              </a:rPr>
            </a:br>
            <a:r>
              <a:rPr lang="en-US" sz="1400" b="0" i="0" dirty="0">
                <a:effectLst/>
                <a:latin typeface="Libre Franklin"/>
              </a:rPr>
              <a:t>That I’m blocking progress</a:t>
            </a:r>
            <a:br>
              <a:rPr lang="en-US" sz="1400" b="0" i="0" dirty="0">
                <a:effectLst/>
                <a:latin typeface="Libre Franklin"/>
              </a:rPr>
            </a:br>
            <a:r>
              <a:rPr lang="en-US" sz="1400" b="0" i="0" dirty="0">
                <a:effectLst/>
                <a:latin typeface="Libre Franklin"/>
              </a:rPr>
              <a:t>That I shouldn’t be so angry</a:t>
            </a:r>
            <a:br>
              <a:rPr lang="en-US" sz="1400" b="0" i="0" dirty="0">
                <a:effectLst/>
                <a:latin typeface="Libre Franklin"/>
              </a:rPr>
            </a:br>
            <a:r>
              <a:rPr lang="en-US" sz="1400" b="0" i="0" dirty="0">
                <a:effectLst/>
                <a:latin typeface="Libre Franklin"/>
              </a:rPr>
              <a:t>That my ancestors lost the battle</a:t>
            </a:r>
            <a:br>
              <a:rPr lang="en-US" sz="1400" b="0" i="0" dirty="0">
                <a:effectLst/>
                <a:latin typeface="Libre Franklin"/>
              </a:rPr>
            </a:br>
            <a:r>
              <a:rPr lang="en-US" sz="1400" b="0" i="0" dirty="0">
                <a:effectLst/>
                <a:latin typeface="Libre Franklin"/>
              </a:rPr>
              <a:t>That not </a:t>
            </a:r>
            <a:r>
              <a:rPr lang="en-US" sz="1400" b="0" i="1" dirty="0">
                <a:effectLst/>
                <a:latin typeface="Libre Franklin"/>
              </a:rPr>
              <a:t>everything</a:t>
            </a:r>
            <a:r>
              <a:rPr lang="en-US" sz="1400" b="0" i="0" dirty="0">
                <a:effectLst/>
                <a:latin typeface="Libre Franklin"/>
              </a:rPr>
              <a:t> is about colonialism or racism or whiteness</a:t>
            </a:r>
            <a:br>
              <a:rPr lang="en-US" sz="1400" b="0" i="0" dirty="0">
                <a:effectLst/>
                <a:latin typeface="Libre Franklin"/>
              </a:rPr>
            </a:br>
            <a:r>
              <a:rPr lang="en-US" sz="1400" b="0" i="0" dirty="0">
                <a:effectLst/>
                <a:latin typeface="Libre Franklin"/>
              </a:rPr>
              <a:t>That aren’t we all just people, in the end?</a:t>
            </a:r>
            <a:br>
              <a:rPr lang="en-US" sz="1400" b="0" i="0" dirty="0">
                <a:effectLst/>
                <a:latin typeface="Libre Franklin"/>
              </a:rPr>
            </a:br>
            <a:r>
              <a:rPr lang="en-US" sz="1400" b="0" i="0" dirty="0">
                <a:effectLst/>
                <a:latin typeface="Libre Franklin"/>
              </a:rPr>
              <a:t>That we are all indigenous to some place</a:t>
            </a:r>
            <a:br>
              <a:rPr lang="en-US" sz="1400" b="0" i="0" dirty="0">
                <a:effectLst/>
                <a:latin typeface="Libre Franklin"/>
              </a:rPr>
            </a:br>
            <a:r>
              <a:rPr lang="en-US" sz="1400" b="0" i="0" dirty="0">
                <a:effectLst/>
                <a:latin typeface="Libre Franklin"/>
              </a:rPr>
              <a:t>That you feel really connected to the earth, too</a:t>
            </a:r>
            <a:br>
              <a:rPr lang="en-US" sz="1400" b="0" i="0" dirty="0">
                <a:effectLst/>
                <a:latin typeface="Libre Franklin"/>
              </a:rPr>
            </a:br>
            <a:r>
              <a:rPr lang="en-US" sz="1400" b="0" i="0" dirty="0">
                <a:effectLst/>
                <a:latin typeface="Libre Franklin"/>
              </a:rPr>
              <a:t>That you have an Indigenous friend/colleague/girlfriend that really likes you…</a:t>
            </a:r>
            <a:br>
              <a:rPr lang="en-US" sz="1400" b="0" i="0" dirty="0">
                <a:effectLst/>
                <a:latin typeface="Libre Franklin"/>
              </a:rPr>
            </a:br>
            <a:r>
              <a:rPr lang="en-US" sz="1400" b="0" i="0" dirty="0">
                <a:effectLst/>
                <a:latin typeface="Libre Franklin"/>
              </a:rPr>
              <a:t>You minimize and further </a:t>
            </a:r>
            <a:r>
              <a:rPr lang="en-US" sz="1400" b="0" i="0" dirty="0" err="1">
                <a:effectLst/>
                <a:latin typeface="Libre Franklin"/>
              </a:rPr>
              <a:t>invizibilize</a:t>
            </a:r>
            <a:r>
              <a:rPr lang="en-US" sz="1400" b="0" i="0" dirty="0">
                <a:effectLst/>
                <a:latin typeface="Libre Franklin"/>
              </a:rPr>
              <a:t> my pain</a:t>
            </a:r>
          </a:p>
          <a:p>
            <a:pPr>
              <a:buNone/>
            </a:pPr>
            <a:r>
              <a:rPr lang="en-US" sz="1400" b="0" i="0" dirty="0">
                <a:effectLst/>
                <a:latin typeface="Libre Franklin"/>
              </a:rPr>
              <a:t>Your learning</a:t>
            </a:r>
            <a:br>
              <a:rPr lang="en-US" sz="1400" b="0" i="0" dirty="0">
                <a:effectLst/>
                <a:latin typeface="Libre Franklin"/>
              </a:rPr>
            </a:br>
            <a:r>
              <a:rPr lang="en-US" sz="1400" b="0" i="0" dirty="0">
                <a:effectLst/>
                <a:latin typeface="Libre Franklin"/>
              </a:rPr>
              <a:t>your self-actualization</a:t>
            </a:r>
            <a:br>
              <a:rPr lang="en-US" sz="1400" b="0" i="0" dirty="0">
                <a:effectLst/>
                <a:latin typeface="Libre Franklin"/>
              </a:rPr>
            </a:br>
            <a:r>
              <a:rPr lang="en-US" sz="1400" b="0" i="0" dirty="0">
                <a:effectLst/>
                <a:latin typeface="Libre Franklin"/>
              </a:rPr>
              <a:t>your credibility</a:t>
            </a:r>
            <a:br>
              <a:rPr lang="en-US" sz="1400" b="0" i="0" dirty="0">
                <a:effectLst/>
                <a:latin typeface="Libre Franklin"/>
              </a:rPr>
            </a:br>
            <a:r>
              <a:rPr lang="en-US" sz="1400" b="0" i="0" dirty="0">
                <a:effectLst/>
                <a:latin typeface="Libre Franklin"/>
              </a:rPr>
              <a:t>your security</a:t>
            </a:r>
            <a:br>
              <a:rPr lang="en-US" sz="1400" b="0" i="0" dirty="0">
                <a:effectLst/>
                <a:latin typeface="Libre Franklin"/>
              </a:rPr>
            </a:br>
            <a:r>
              <a:rPr lang="en-US" sz="1400" b="0" i="0" dirty="0">
                <a:effectLst/>
                <a:latin typeface="Libre Franklin"/>
              </a:rPr>
              <a:t>and your social mobility</a:t>
            </a:r>
          </a:p>
          <a:p>
            <a:pPr>
              <a:buNone/>
            </a:pPr>
            <a:r>
              <a:rPr lang="en-US" sz="1400" b="1" i="0" dirty="0">
                <a:effectLst/>
                <a:latin typeface="Libre Franklin"/>
              </a:rPr>
              <a:t>always come at my expense.</a:t>
            </a:r>
            <a:endParaRPr lang="en-US" sz="1400" b="0" i="0" dirty="0">
              <a:effectLst/>
              <a:latin typeface="Libre Franklin"/>
            </a:endParaRPr>
          </a:p>
          <a:p>
            <a:r>
              <a:rPr lang="en-US" sz="1400" b="1" i="0" dirty="0">
                <a:effectLst/>
                <a:latin typeface="Libre Franklin"/>
              </a:rPr>
              <a:t>That is why I can’t hold space for your anymore.</a:t>
            </a:r>
            <a:endParaRPr lang="en-US" sz="1400" b="0" i="0" dirty="0">
              <a:effectLst/>
              <a:latin typeface="Libre Franklin"/>
            </a:endParaRPr>
          </a:p>
          <a:p>
            <a:pPr marL="0" indent="0">
              <a:buNone/>
            </a:pPr>
            <a:r>
              <a:rPr lang="en-US" sz="1700" dirty="0"/>
              <a:t>GTDF arts/research collective: </a:t>
            </a:r>
            <a:r>
              <a:rPr lang="en-US" sz="1700" dirty="0">
                <a:hlinkClick r:id="rId2"/>
              </a:rPr>
              <a:t>Why I Can’t Hold Space for You Anymore – Gesturing Towards Decolonial Futures</a:t>
            </a:r>
            <a:endParaRPr lang="en-US" sz="1700" dirty="0"/>
          </a:p>
        </p:txBody>
      </p:sp>
    </p:spTree>
    <p:extLst>
      <p:ext uri="{BB962C8B-B14F-4D97-AF65-F5344CB8AC3E}">
        <p14:creationId xmlns:p14="http://schemas.microsoft.com/office/powerpoint/2010/main" val="3587683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9DE50-E814-E090-B65E-C41B239CD24D}"/>
              </a:ext>
            </a:extLst>
          </p:cNvPr>
          <p:cNvSpPr>
            <a:spLocks noGrp="1"/>
          </p:cNvSpPr>
          <p:nvPr>
            <p:ph type="title"/>
          </p:nvPr>
        </p:nvSpPr>
        <p:spPr>
          <a:xfrm>
            <a:off x="841248" y="548640"/>
            <a:ext cx="3600860" cy="5431536"/>
          </a:xfrm>
        </p:spPr>
        <p:txBody>
          <a:bodyPr>
            <a:normAutofit/>
          </a:bodyPr>
          <a:lstStyle/>
          <a:p>
            <a:r>
              <a:rPr lang="en-US" sz="4600"/>
              <a:t>Creating “Indigenous safe spaces” within the AGO for this work to occur</a:t>
            </a:r>
            <a:br>
              <a:rPr lang="en-US" sz="4600"/>
            </a:br>
            <a:endParaRPr lang="en-US" sz="4600"/>
          </a:p>
        </p:txBody>
      </p:sp>
      <p:sp>
        <p:nvSpPr>
          <p:cNvPr id="3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4DEEA9-A50F-95C7-3A39-9B3CDA0606D8}"/>
              </a:ext>
            </a:extLst>
          </p:cNvPr>
          <p:cNvSpPr>
            <a:spLocks noGrp="1"/>
          </p:cNvSpPr>
          <p:nvPr>
            <p:ph idx="1"/>
          </p:nvPr>
        </p:nvSpPr>
        <p:spPr>
          <a:xfrm>
            <a:off x="5126418" y="552091"/>
            <a:ext cx="6224335" cy="5431536"/>
          </a:xfrm>
        </p:spPr>
        <p:txBody>
          <a:bodyPr anchor="ctr">
            <a:normAutofit/>
          </a:bodyPr>
          <a:lstStyle/>
          <a:p>
            <a:r>
              <a:rPr lang="en-US" sz="2200" dirty="0"/>
              <a:t>Lead with relationships, not research- this restores agency to Tribes and community and lays the foundational relationships needed to enter spaces respectfully.</a:t>
            </a:r>
          </a:p>
          <a:p>
            <a:r>
              <a:rPr lang="en-US" sz="2200" dirty="0"/>
              <a:t>Ceremony as structure- this sets the appropriate tone of humility, protection and reciprocity needed to offer respect, gratitude, and center relationship building as integral to our processes.</a:t>
            </a:r>
          </a:p>
          <a:p>
            <a:r>
              <a:rPr lang="en-US" sz="2200" dirty="0"/>
              <a:t>Shared space, shared responsibility- the AGO must create spaces where community, not agency control, determines process and pace.</a:t>
            </a:r>
          </a:p>
          <a:p>
            <a:endParaRPr lang="en-US" sz="2200" dirty="0"/>
          </a:p>
        </p:txBody>
      </p:sp>
    </p:spTree>
    <p:extLst>
      <p:ext uri="{BB962C8B-B14F-4D97-AF65-F5344CB8AC3E}">
        <p14:creationId xmlns:p14="http://schemas.microsoft.com/office/powerpoint/2010/main" val="3219592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8008D1-5AAE-834B-9429-926F885CAA62}"/>
              </a:ext>
            </a:extLst>
          </p:cNvPr>
          <p:cNvSpPr>
            <a:spLocks noGrp="1"/>
          </p:cNvSpPr>
          <p:nvPr>
            <p:ph type="title"/>
          </p:nvPr>
        </p:nvSpPr>
        <p:spPr>
          <a:xfrm>
            <a:off x="640080" y="325369"/>
            <a:ext cx="4368602" cy="1956841"/>
          </a:xfrm>
        </p:spPr>
        <p:txBody>
          <a:bodyPr anchor="b">
            <a:normAutofit/>
          </a:bodyPr>
          <a:lstStyle/>
          <a:p>
            <a:r>
              <a:rPr lang="en-US" sz="2600"/>
              <a:t>Eliminating the weaponization of language to center respectful interactions and actions</a:t>
            </a:r>
            <a:br>
              <a:rPr lang="en-US" sz="2600"/>
            </a:br>
            <a:endParaRPr lang="en-US" sz="2600"/>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491FC4-5799-39D1-642D-E8AF94A8F097}"/>
              </a:ext>
            </a:extLst>
          </p:cNvPr>
          <p:cNvSpPr>
            <a:spLocks noGrp="1"/>
          </p:cNvSpPr>
          <p:nvPr>
            <p:ph idx="1"/>
          </p:nvPr>
        </p:nvSpPr>
        <p:spPr>
          <a:xfrm>
            <a:off x="640080" y="2872899"/>
            <a:ext cx="4243589" cy="3320668"/>
          </a:xfrm>
        </p:spPr>
        <p:txBody>
          <a:bodyPr>
            <a:normAutofit/>
          </a:bodyPr>
          <a:lstStyle/>
          <a:p>
            <a:r>
              <a:rPr lang="en-US" sz="1700" dirty="0"/>
              <a:t>Language shapes relationships- the AGO must be intentional about words and actions that either reinforce colonial hierarchies or model reconciliation.</a:t>
            </a:r>
          </a:p>
          <a:p>
            <a:r>
              <a:rPr lang="en-US" sz="1700" dirty="0"/>
              <a:t>Truth telling as a process must center lived experience, the story, not data.</a:t>
            </a:r>
          </a:p>
          <a:p>
            <a:r>
              <a:rPr lang="en-US" sz="1700" dirty="0"/>
              <a:t>We are working in partnership with, not on behalf of or for, Tribes- this work can only occur after relationships are developed and we have been invited to do this work with Tribes and tribal communities.</a:t>
            </a:r>
          </a:p>
          <a:p>
            <a:pPr marL="0" indent="0">
              <a:buNone/>
            </a:pPr>
            <a:endParaRPr lang="en-US" sz="1700" dirty="0"/>
          </a:p>
        </p:txBody>
      </p:sp>
      <p:pic>
        <p:nvPicPr>
          <p:cNvPr id="5" name="Picture 4" descr="Two people holding each other's hands">
            <a:extLst>
              <a:ext uri="{FF2B5EF4-FFF2-40B4-BE49-F238E27FC236}">
                <a16:creationId xmlns:a16="http://schemas.microsoft.com/office/drawing/2014/main" id="{B31FF3CA-CD40-550B-7531-CA961E3849E7}"/>
              </a:ext>
            </a:extLst>
          </p:cNvPr>
          <p:cNvPicPr>
            <a:picLocks noChangeAspect="1"/>
          </p:cNvPicPr>
          <p:nvPr/>
        </p:nvPicPr>
        <p:blipFill>
          <a:blip r:embed="rId2"/>
          <a:srcRect l="12873" r="20174"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69869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066582-05B1-86AB-5594-B434D4EE43AF}"/>
              </a:ext>
            </a:extLst>
          </p:cNvPr>
          <p:cNvSpPr>
            <a:spLocks noGrp="1"/>
          </p:cNvSpPr>
          <p:nvPr>
            <p:ph type="title"/>
          </p:nvPr>
        </p:nvSpPr>
        <p:spPr>
          <a:xfrm>
            <a:off x="718407" y="319177"/>
            <a:ext cx="5429351" cy="1454051"/>
          </a:xfrm>
        </p:spPr>
        <p:txBody>
          <a:bodyPr>
            <a:normAutofit fontScale="90000"/>
          </a:bodyPr>
          <a:lstStyle/>
          <a:p>
            <a:r>
              <a:rPr lang="en-US" sz="2900" dirty="0">
                <a:solidFill>
                  <a:schemeClr val="tx2"/>
                </a:solidFill>
              </a:rPr>
              <a:t>Commitment to reducing/eliminating power imbalances</a:t>
            </a:r>
            <a:br>
              <a:rPr lang="en-US" sz="2300" dirty="0">
                <a:solidFill>
                  <a:schemeClr val="tx2"/>
                </a:solidFill>
              </a:rPr>
            </a:br>
            <a:endParaRPr lang="en-US" sz="2300" dirty="0">
              <a:solidFill>
                <a:schemeClr val="tx2"/>
              </a:solidFill>
            </a:endParaRPr>
          </a:p>
        </p:txBody>
      </p:sp>
      <p:sp>
        <p:nvSpPr>
          <p:cNvPr id="3" name="Content Placeholder 2">
            <a:extLst>
              <a:ext uri="{FF2B5EF4-FFF2-40B4-BE49-F238E27FC236}">
                <a16:creationId xmlns:a16="http://schemas.microsoft.com/office/drawing/2014/main" id="{F0586D22-6899-078F-5BC8-F89B1C1F74A0}"/>
              </a:ext>
            </a:extLst>
          </p:cNvPr>
          <p:cNvSpPr>
            <a:spLocks noGrp="1"/>
          </p:cNvSpPr>
          <p:nvPr>
            <p:ph idx="1"/>
          </p:nvPr>
        </p:nvSpPr>
        <p:spPr>
          <a:xfrm>
            <a:off x="804672" y="1345721"/>
            <a:ext cx="4765949" cy="5193102"/>
          </a:xfrm>
        </p:spPr>
        <p:txBody>
          <a:bodyPr anchor="t">
            <a:normAutofit fontScale="47500" lnSpcReduction="20000"/>
          </a:bodyPr>
          <a:lstStyle/>
          <a:p>
            <a:endParaRPr lang="en-US" sz="1100" dirty="0">
              <a:solidFill>
                <a:schemeClr val="tx2"/>
              </a:solidFill>
            </a:endParaRPr>
          </a:p>
          <a:p>
            <a:r>
              <a:rPr lang="en-US" sz="3800" dirty="0">
                <a:solidFill>
                  <a:schemeClr val="tx2"/>
                </a:solidFill>
              </a:rPr>
              <a:t>Government institutions historically caused and continue to cause harm to Indigenous peoples through coercive authority and erasure. The TAC’s guidance requires decentering the state/agency objectives and recentering Tribal and community voice and choice.</a:t>
            </a:r>
          </a:p>
          <a:p>
            <a:r>
              <a:rPr lang="en-US" sz="3800" b="1" dirty="0">
                <a:solidFill>
                  <a:schemeClr val="tx2"/>
                </a:solidFill>
              </a:rPr>
              <a:t>Co-creation:</a:t>
            </a:r>
            <a:r>
              <a:rPr lang="en-US" sz="3800" dirty="0">
                <a:solidFill>
                  <a:schemeClr val="tx2"/>
                </a:solidFill>
              </a:rPr>
              <a:t> ensuring each Tribe and tribal community design listening sessions.</a:t>
            </a:r>
          </a:p>
          <a:p>
            <a:r>
              <a:rPr lang="en-US" sz="3800" b="1" dirty="0">
                <a:solidFill>
                  <a:schemeClr val="tx2"/>
                </a:solidFill>
              </a:rPr>
              <a:t>Equitable compensation:</a:t>
            </a:r>
            <a:r>
              <a:rPr lang="en-US" sz="3800" dirty="0">
                <a:solidFill>
                  <a:schemeClr val="tx2"/>
                </a:solidFill>
              </a:rPr>
              <a:t> this research is intrinsically extractive, the AGO must exhaust all avenues to provide compensation to survivors directly for the lived experiences that make up the core of the project—this acknowledges expertise, and the emotional labor participation asks.</a:t>
            </a:r>
          </a:p>
          <a:p>
            <a:r>
              <a:rPr lang="en-US" sz="3800" dirty="0">
                <a:solidFill>
                  <a:schemeClr val="tx2"/>
                </a:solidFill>
              </a:rPr>
              <a:t>Continued work by the AGO to ensure staff understand both agency and personal responsibility to operate from a trauma-informed, anti-colonial perspective—the need to remove ego from this process and enter spaces with humility, centering the work through an Indigenous lens. </a:t>
            </a:r>
          </a:p>
        </p:txBody>
      </p:sp>
      <p:grpSp>
        <p:nvGrpSpPr>
          <p:cNvPr id="30" name="Group 29">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1" name="Freeform: Shape 30">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17C05048-5504-9E0A-1CC9-4C40D754EDA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147016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FCC1F-6607-9B02-ACCE-E5F37E0C3979}"/>
              </a:ext>
            </a:extLst>
          </p:cNvPr>
          <p:cNvSpPr>
            <a:spLocks noGrp="1"/>
          </p:cNvSpPr>
          <p:nvPr>
            <p:ph type="title"/>
          </p:nvPr>
        </p:nvSpPr>
        <p:spPr>
          <a:xfrm>
            <a:off x="686834" y="1153572"/>
            <a:ext cx="3200400" cy="4461163"/>
          </a:xfrm>
        </p:spPr>
        <p:txBody>
          <a:bodyPr>
            <a:normAutofit/>
          </a:bodyPr>
          <a:lstStyle/>
          <a:p>
            <a:r>
              <a:rPr lang="en-US">
                <a:solidFill>
                  <a:srgbClr val="FFFFFF"/>
                </a:solidFill>
              </a:rPr>
              <a:t>The extractive nature of this type of research</a:t>
            </a:r>
            <a:br>
              <a:rPr lang="en-US">
                <a:solidFill>
                  <a:srgbClr val="FFFFFF"/>
                </a:solidFill>
              </a:rPr>
            </a:br>
            <a:endParaRPr lang="en-US">
              <a:solidFill>
                <a:srgbClr val="FFFFFF"/>
              </a:solidFill>
            </a:endParaRP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9965E72-FD53-95A2-F863-D3298A49A4DC}"/>
              </a:ext>
            </a:extLst>
          </p:cNvPr>
          <p:cNvSpPr>
            <a:spLocks noGrp="1"/>
          </p:cNvSpPr>
          <p:nvPr>
            <p:ph idx="1"/>
          </p:nvPr>
        </p:nvSpPr>
        <p:spPr>
          <a:xfrm>
            <a:off x="4447308" y="591344"/>
            <a:ext cx="6906491" cy="5585619"/>
          </a:xfrm>
        </p:spPr>
        <p:txBody>
          <a:bodyPr anchor="ctr">
            <a:normAutofit/>
          </a:bodyPr>
          <a:lstStyle/>
          <a:p>
            <a:r>
              <a:rPr lang="en-US" sz="2200" dirty="0"/>
              <a:t>Reducing the extractive nature of the work is an ongoing effort.</a:t>
            </a:r>
          </a:p>
          <a:p>
            <a:r>
              <a:rPr lang="en-US" sz="2200" dirty="0"/>
              <a:t>Consent before inquiry- no work without prior, informed, and culturally valid consent from the Tribe </a:t>
            </a:r>
            <a:r>
              <a:rPr lang="en-US" sz="2200" u="sng" dirty="0"/>
              <a:t>and</a:t>
            </a:r>
            <a:r>
              <a:rPr lang="en-US" sz="2200" dirty="0"/>
              <a:t> community.</a:t>
            </a:r>
          </a:p>
          <a:p>
            <a:r>
              <a:rPr lang="en-US" sz="2200" dirty="0"/>
              <a:t>A key, overarching goal of this work should center benefit to survivors and community. Much work remains to be done to ensure the work yields a tangible benefit to community. </a:t>
            </a:r>
          </a:p>
          <a:p>
            <a:r>
              <a:rPr lang="en-US" sz="2200" dirty="0"/>
              <a:t>This work is inherently retraumatizing- routes for the state to compensate survivors as a means of reducing the extractive and traumatizing nature of this type of work are currently limited. </a:t>
            </a:r>
          </a:p>
          <a:p>
            <a:r>
              <a:rPr lang="en-US" sz="2200" dirty="0"/>
              <a:t>Honoring non-participation- Tribes and/or community may decline to participate. This decision must be respected without consequence or judgment.</a:t>
            </a:r>
          </a:p>
          <a:p>
            <a:endParaRPr lang="en-US" sz="2200" dirty="0"/>
          </a:p>
        </p:txBody>
      </p:sp>
    </p:spTree>
    <p:extLst>
      <p:ext uri="{BB962C8B-B14F-4D97-AF65-F5344CB8AC3E}">
        <p14:creationId xmlns:p14="http://schemas.microsoft.com/office/powerpoint/2010/main" val="3827354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E1FEBB-969E-47F6-6FC5-B23D13844824}"/>
              </a:ext>
            </a:extLst>
          </p:cNvPr>
          <p:cNvSpPr>
            <a:spLocks noGrp="1"/>
          </p:cNvSpPr>
          <p:nvPr>
            <p:ph type="title"/>
          </p:nvPr>
        </p:nvSpPr>
        <p:spPr>
          <a:xfrm>
            <a:off x="640080" y="325369"/>
            <a:ext cx="4368602" cy="1956841"/>
          </a:xfrm>
        </p:spPr>
        <p:txBody>
          <a:bodyPr anchor="b">
            <a:normAutofit/>
          </a:bodyPr>
          <a:lstStyle/>
          <a:p>
            <a:r>
              <a:rPr lang="en-US" sz="3000"/>
              <a:t>Assumptions about how Tribes and Community will receive this work</a:t>
            </a:r>
            <a:br>
              <a:rPr lang="en-US" sz="3000"/>
            </a:br>
            <a:endParaRPr lang="en-US" sz="3000"/>
          </a:p>
        </p:txBody>
      </p:sp>
      <p:sp>
        <p:nvSpPr>
          <p:cNvPr id="4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F1DC54-A728-5C9D-2D2A-C8984E0ED806}"/>
              </a:ext>
            </a:extLst>
          </p:cNvPr>
          <p:cNvSpPr>
            <a:spLocks noGrp="1"/>
          </p:cNvSpPr>
          <p:nvPr>
            <p:ph idx="1"/>
          </p:nvPr>
        </p:nvSpPr>
        <p:spPr>
          <a:xfrm>
            <a:off x="640080" y="2872899"/>
            <a:ext cx="4243589" cy="3320668"/>
          </a:xfrm>
        </p:spPr>
        <p:txBody>
          <a:bodyPr>
            <a:noAutofit/>
          </a:bodyPr>
          <a:lstStyle/>
          <a:p>
            <a:r>
              <a:rPr lang="en-US" sz="1600" dirty="0"/>
              <a:t>Each of the 29 tribes who share geography with Washington State are unique and sovereign. Each will have their own view on how this work should be done.</a:t>
            </a:r>
          </a:p>
          <a:p>
            <a:r>
              <a:rPr lang="en-US" sz="1600" dirty="0"/>
              <a:t>Some communities may not yet feel safe to engage.</a:t>
            </a:r>
          </a:p>
          <a:p>
            <a:r>
              <a:rPr lang="en-US" sz="1600" dirty="0"/>
              <a:t>Avoid measuring success by participation numbers. Instead, define success by relationship integrity and community defined outcomes.</a:t>
            </a:r>
          </a:p>
          <a:p>
            <a:r>
              <a:rPr lang="en-US" sz="1600" dirty="0"/>
              <a:t>Continuous review of consent- revisit and reinforce voice and choice about participation continuously throughout the project.</a:t>
            </a:r>
          </a:p>
        </p:txBody>
      </p:sp>
      <p:pic>
        <p:nvPicPr>
          <p:cNvPr id="5" name="Picture 4" descr="Colorful carved figures of humans">
            <a:extLst>
              <a:ext uri="{FF2B5EF4-FFF2-40B4-BE49-F238E27FC236}">
                <a16:creationId xmlns:a16="http://schemas.microsoft.com/office/drawing/2014/main" id="{572E444D-6E79-FC25-C97E-7934AAFAF35E}"/>
              </a:ext>
            </a:extLst>
          </p:cNvPr>
          <p:cNvPicPr>
            <a:picLocks noChangeAspect="1"/>
          </p:cNvPicPr>
          <p:nvPr/>
        </p:nvPicPr>
        <p:blipFill>
          <a:blip r:embed="rId3"/>
          <a:srcRect l="14512" r="14022"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88899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c 20">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362C4A-73D5-304A-59C5-EE21AEC6FB1A}"/>
              </a:ext>
            </a:extLst>
          </p:cNvPr>
          <p:cNvSpPr>
            <a:spLocks noGrp="1"/>
          </p:cNvSpPr>
          <p:nvPr>
            <p:ph type="title"/>
          </p:nvPr>
        </p:nvSpPr>
        <p:spPr>
          <a:xfrm>
            <a:off x="892818" y="1370171"/>
            <a:ext cx="5085580" cy="2387600"/>
          </a:xfrm>
        </p:spPr>
        <p:txBody>
          <a:bodyPr vert="horz" lIns="91440" tIns="45720" rIns="91440" bIns="45720" rtlCol="0" anchor="b">
            <a:normAutofit/>
          </a:bodyPr>
          <a:lstStyle/>
          <a:p>
            <a:r>
              <a:rPr lang="en-US" sz="6000" kern="1200">
                <a:solidFill>
                  <a:srgbClr val="FFFFFF"/>
                </a:solidFill>
                <a:latin typeface="+mj-lt"/>
                <a:ea typeface="+mj-ea"/>
                <a:cs typeface="+mj-cs"/>
              </a:rPr>
              <a:t>Centering TAC Guidance </a:t>
            </a:r>
          </a:p>
        </p:txBody>
      </p:sp>
      <p:sp>
        <p:nvSpPr>
          <p:cNvPr id="23" name="Oval 22">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4703" y="541034"/>
            <a:ext cx="931930" cy="9066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4AC5A9D-990F-C02F-9DB9-119C1DCDC05E}"/>
              </a:ext>
              <a:ext uri="{C183D7F6-B498-43B3-948B-1728B52AA6E4}">
                <adec:decorative xmlns:adec="http://schemas.microsoft.com/office/drawing/2017/decorative" val="1"/>
              </a:ext>
            </a:extLst>
          </p:cNvPr>
          <p:cNvPicPr>
            <a:picLocks noChangeAspect="1"/>
          </p:cNvPicPr>
          <p:nvPr/>
        </p:nvPicPr>
        <p:blipFill>
          <a:blip r:embed="rId2"/>
          <a:srcRect l="20821" r="12431" b="3"/>
          <a:stretch>
            <a:fillRect/>
          </a:stretch>
        </p:blipFill>
        <p:spPr>
          <a:xfrm>
            <a:off x="6041841" y="413674"/>
            <a:ext cx="4123157" cy="4123157"/>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5" name="Rectangle 24">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501" y="3865664"/>
            <a:ext cx="739429" cy="739429"/>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icture containing text, graffiti, vector graphics, gear">
            <a:extLst>
              <a:ext uri="{FF2B5EF4-FFF2-40B4-BE49-F238E27FC236}">
                <a16:creationId xmlns:a16="http://schemas.microsoft.com/office/drawing/2014/main" id="{45799772-A497-B656-D47E-40957B0AC21E}"/>
              </a:ext>
            </a:extLst>
          </p:cNvPr>
          <p:cNvPicPr>
            <a:picLocks noChangeAspect="1"/>
          </p:cNvPicPr>
          <p:nvPr/>
        </p:nvPicPr>
        <p:blipFill>
          <a:blip r:embed="rId3">
            <a:extLst>
              <a:ext uri="{28A0092B-C50C-407E-A947-70E740481C1C}">
                <a14:useLocalDpi xmlns:a14="http://schemas.microsoft.com/office/drawing/2010/main" val="0"/>
              </a:ext>
            </a:extLst>
          </a:blip>
          <a:srcRect r="2" b="2"/>
          <a:stretch>
            <a:fillRect/>
          </a:stretch>
        </p:blipFill>
        <p:spPr>
          <a:xfrm>
            <a:off x="6579648" y="967996"/>
            <a:ext cx="3047542" cy="3047542"/>
          </a:xfrm>
          <a:custGeom>
            <a:avLst/>
            <a:gdLst/>
            <a:ahLst/>
            <a:cxnLst/>
            <a:rect l="l" t="t" r="r" b="b"/>
            <a:pathLst>
              <a:path w="2283868" h="2283868">
                <a:moveTo>
                  <a:pt x="1141934" y="0"/>
                </a:moveTo>
                <a:cubicBezTo>
                  <a:pt x="1772607" y="0"/>
                  <a:pt x="2283868" y="511261"/>
                  <a:pt x="2283868" y="1141934"/>
                </a:cubicBezTo>
                <a:cubicBezTo>
                  <a:pt x="2283868" y="1772607"/>
                  <a:pt x="1772607" y="2283868"/>
                  <a:pt x="1141934" y="2283868"/>
                </a:cubicBezTo>
                <a:cubicBezTo>
                  <a:pt x="511261" y="2283868"/>
                  <a:pt x="0" y="1772607"/>
                  <a:pt x="0" y="1141934"/>
                </a:cubicBezTo>
                <a:cubicBezTo>
                  <a:pt x="0" y="511261"/>
                  <a:pt x="511261" y="0"/>
                  <a:pt x="1141934" y="0"/>
                </a:cubicBezTo>
                <a:close/>
              </a:path>
            </a:pathLst>
          </a:custGeom>
        </p:spPr>
      </p:pic>
    </p:spTree>
    <p:extLst>
      <p:ext uri="{BB962C8B-B14F-4D97-AF65-F5344CB8AC3E}">
        <p14:creationId xmlns:p14="http://schemas.microsoft.com/office/powerpoint/2010/main" val="316041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18499-84F7-3313-03B5-A00DD2154B15}"/>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5600" kern="1200" dirty="0">
                <a:solidFill>
                  <a:schemeClr val="tx1"/>
                </a:solidFill>
                <a:latin typeface="+mj-lt"/>
                <a:ea typeface="+mj-ea"/>
                <a:cs typeface="+mj-cs"/>
              </a:rPr>
              <a:t>“What does creating Indigenous safe spaces for truth telling mean?” </a:t>
            </a:r>
            <a:br>
              <a:rPr lang="en-US" sz="5600" kern="1200" dirty="0">
                <a:solidFill>
                  <a:schemeClr val="tx1"/>
                </a:solidFill>
                <a:latin typeface="+mj-lt"/>
                <a:ea typeface="+mj-ea"/>
                <a:cs typeface="+mj-cs"/>
              </a:rPr>
            </a:br>
            <a:br>
              <a:rPr lang="en-US" sz="5600" kern="1200" dirty="0">
                <a:solidFill>
                  <a:schemeClr val="tx1"/>
                </a:solidFill>
                <a:latin typeface="+mj-lt"/>
                <a:ea typeface="+mj-ea"/>
                <a:cs typeface="+mj-cs"/>
              </a:rPr>
            </a:br>
            <a:r>
              <a:rPr lang="en-US" sz="5600" kern="1200" dirty="0">
                <a:solidFill>
                  <a:schemeClr val="tx1"/>
                </a:solidFill>
                <a:latin typeface="+mj-lt"/>
                <a:ea typeface="+mj-ea"/>
                <a:cs typeface="+mj-cs"/>
              </a:rPr>
              <a:t>“What does it look like in practice?”</a:t>
            </a:r>
          </a:p>
        </p:txBody>
      </p:sp>
      <p:sp>
        <p:nvSpPr>
          <p:cNvPr id="27"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63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DF47D2-13E8-0705-AAAE-27C744E690FF}"/>
              </a:ext>
            </a:extLst>
          </p:cNvPr>
          <p:cNvSpPr>
            <a:spLocks noGrp="1"/>
          </p:cNvSpPr>
          <p:nvPr>
            <p:ph type="ctrTitle"/>
          </p:nvPr>
        </p:nvSpPr>
        <p:spPr>
          <a:xfrm>
            <a:off x="841248" y="548640"/>
            <a:ext cx="3600860" cy="5431536"/>
          </a:xfrm>
        </p:spPr>
        <p:txBody>
          <a:bodyPr vert="horz" lIns="91440" tIns="45720" rIns="91440" bIns="45720" rtlCol="0" anchor="ctr">
            <a:normAutofit/>
          </a:bodyPr>
          <a:lstStyle/>
          <a:p>
            <a:pPr algn="l"/>
            <a:r>
              <a:rPr lang="en-US" sz="4600" kern="1200">
                <a:solidFill>
                  <a:schemeClr val="tx1"/>
                </a:solidFill>
                <a:latin typeface="+mj-lt"/>
                <a:ea typeface="+mj-ea"/>
                <a:cs typeface="+mj-cs"/>
              </a:rPr>
              <a:t>Session Overview </a:t>
            </a:r>
            <a:br>
              <a:rPr lang="en-US" sz="4600" kern="1200">
                <a:solidFill>
                  <a:schemeClr val="tx1"/>
                </a:solidFill>
                <a:latin typeface="+mj-lt"/>
                <a:ea typeface="+mj-ea"/>
                <a:cs typeface="+mj-cs"/>
              </a:rPr>
            </a:br>
            <a:br>
              <a:rPr lang="en-US" sz="4600" kern="1200">
                <a:solidFill>
                  <a:schemeClr val="tx1"/>
                </a:solidFill>
                <a:latin typeface="+mj-lt"/>
                <a:ea typeface="+mj-ea"/>
                <a:cs typeface="+mj-cs"/>
              </a:rPr>
            </a:br>
            <a:r>
              <a:rPr lang="en-US" sz="4600" kern="1200">
                <a:solidFill>
                  <a:schemeClr val="tx1"/>
                </a:solidFill>
                <a:latin typeface="+mj-lt"/>
                <a:ea typeface="+mj-ea"/>
                <a:cs typeface="+mj-cs"/>
              </a:rPr>
              <a:t>&amp;</a:t>
            </a:r>
            <a:br>
              <a:rPr lang="en-US" sz="4600" kern="1200">
                <a:solidFill>
                  <a:schemeClr val="tx1"/>
                </a:solidFill>
                <a:latin typeface="+mj-lt"/>
                <a:ea typeface="+mj-ea"/>
                <a:cs typeface="+mj-cs"/>
              </a:rPr>
            </a:br>
            <a:br>
              <a:rPr lang="en-US" sz="4600" kern="1200">
                <a:solidFill>
                  <a:schemeClr val="tx1"/>
                </a:solidFill>
                <a:latin typeface="+mj-lt"/>
                <a:ea typeface="+mj-ea"/>
                <a:cs typeface="+mj-cs"/>
              </a:rPr>
            </a:br>
            <a:r>
              <a:rPr lang="en-US" sz="4600" kern="1200">
                <a:solidFill>
                  <a:schemeClr val="tx1"/>
                </a:solidFill>
                <a:latin typeface="+mj-lt"/>
                <a:ea typeface="+mj-ea"/>
                <a:cs typeface="+mj-cs"/>
              </a:rPr>
              <a:t>Housekeeping</a:t>
            </a:r>
          </a:p>
        </p:txBody>
      </p:sp>
      <p:sp>
        <p:nvSpPr>
          <p:cNvPr id="5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773D02B-416F-1617-E23D-6F7AC6123E41}"/>
              </a:ext>
            </a:extLst>
          </p:cNvPr>
          <p:cNvSpPr>
            <a:spLocks noGrp="1"/>
          </p:cNvSpPr>
          <p:nvPr>
            <p:ph type="subTitle" idx="1"/>
          </p:nvPr>
        </p:nvSpPr>
        <p:spPr>
          <a:xfrm>
            <a:off x="5126418" y="552091"/>
            <a:ext cx="6224335" cy="5431536"/>
          </a:xfrm>
        </p:spPr>
        <p:txBody>
          <a:bodyPr vert="horz" lIns="91440" tIns="45720" rIns="91440" bIns="45720" rtlCol="0" anchor="ctr">
            <a:normAutofit/>
          </a:bodyPr>
          <a:lstStyle/>
          <a:p>
            <a:pPr indent="-228600" algn="l">
              <a:buFont typeface="Arial" panose="020B0604020202020204" pitchFamily="34" charset="0"/>
              <a:buChar char="•"/>
            </a:pPr>
            <a:r>
              <a:rPr lang="en-US" sz="2200" b="1" u="sng" dirty="0"/>
              <a:t>Session Overview</a:t>
            </a:r>
          </a:p>
          <a:p>
            <a:pPr marL="800100" lvl="1" indent="-228600" algn="l">
              <a:buFont typeface="Arial" panose="020B0604020202020204" pitchFamily="34" charset="0"/>
              <a:buChar char="•"/>
            </a:pPr>
            <a:r>
              <a:rPr lang="en-US" sz="2200" dirty="0"/>
              <a:t>Introduction of Tribal Advisory Committee (TAC) Members</a:t>
            </a:r>
          </a:p>
          <a:p>
            <a:pPr marL="800100" lvl="1" indent="-228600" algn="l">
              <a:buFont typeface="Arial" panose="020B0604020202020204" pitchFamily="34" charset="0"/>
              <a:buChar char="•"/>
            </a:pPr>
            <a:r>
              <a:rPr lang="en-US" sz="2200" dirty="0"/>
              <a:t>Background of project</a:t>
            </a:r>
          </a:p>
          <a:p>
            <a:pPr marL="800100" lvl="1" indent="-228600" algn="l">
              <a:buFont typeface="Arial" panose="020B0604020202020204" pitchFamily="34" charset="0"/>
              <a:buChar char="•"/>
            </a:pPr>
            <a:r>
              <a:rPr lang="en-US" sz="2200" dirty="0"/>
              <a:t>Dialogue</a:t>
            </a:r>
          </a:p>
          <a:p>
            <a:pPr marL="800100" lvl="1" indent="-228600" algn="l">
              <a:buFont typeface="Arial" panose="020B0604020202020204" pitchFamily="34" charset="0"/>
              <a:buChar char="•"/>
            </a:pPr>
            <a:r>
              <a:rPr lang="en-US" sz="2200" dirty="0"/>
              <a:t>Reflections</a:t>
            </a:r>
          </a:p>
          <a:p>
            <a:pPr indent="-228600" algn="l">
              <a:buFont typeface="Arial" panose="020B0604020202020204" pitchFamily="34" charset="0"/>
              <a:buChar char="•"/>
            </a:pPr>
            <a:r>
              <a:rPr lang="en-US" sz="2200" b="1" u="sng" dirty="0"/>
              <a:t>Housekeeping</a:t>
            </a:r>
          </a:p>
          <a:p>
            <a:pPr marL="800100" lvl="1" indent="-228600" algn="l">
              <a:buFont typeface="Arial" panose="020B0604020202020204" pitchFamily="34" charset="0"/>
              <a:buChar char="•"/>
            </a:pPr>
            <a:r>
              <a:rPr lang="en-US" sz="2200" dirty="0"/>
              <a:t>Location of bathrooms</a:t>
            </a:r>
          </a:p>
          <a:p>
            <a:pPr marL="800100" lvl="1" indent="-228600" algn="l">
              <a:buFont typeface="Arial" panose="020B0604020202020204" pitchFamily="34" charset="0"/>
              <a:buChar char="•"/>
            </a:pPr>
            <a:r>
              <a:rPr lang="en-US" sz="2200" dirty="0"/>
              <a:t>Preliminary Boarding School reports </a:t>
            </a:r>
          </a:p>
          <a:p>
            <a:pPr indent="-228600" algn="l">
              <a:buFont typeface="Arial" panose="020B0604020202020204" pitchFamily="34" charset="0"/>
              <a:buChar char="•"/>
            </a:pPr>
            <a:endParaRPr lang="en-US" sz="2200" dirty="0"/>
          </a:p>
        </p:txBody>
      </p:sp>
    </p:spTree>
    <p:extLst>
      <p:ext uri="{BB962C8B-B14F-4D97-AF65-F5344CB8AC3E}">
        <p14:creationId xmlns:p14="http://schemas.microsoft.com/office/powerpoint/2010/main" val="164566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EA5B2F-013E-0A90-2D30-E1CD79401C58}"/>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“How can state institutions can show up “in a good way</a:t>
            </a:r>
            <a:r>
              <a:rPr lang="en-US" sz="6600" dirty="0"/>
              <a:t>?”</a:t>
            </a:r>
            <a:r>
              <a:rPr lang="en-US" sz="6600" kern="1200" dirty="0">
                <a:solidFill>
                  <a:schemeClr val="tx1"/>
                </a:solidFill>
                <a:latin typeface="+mj-lt"/>
                <a:ea typeface="+mj-ea"/>
                <a:cs typeface="+mj-cs"/>
              </a:rPr>
              <a:t> </a:t>
            </a:r>
          </a:p>
        </p:txBody>
      </p:sp>
      <p:sp>
        <p:nvSpPr>
          <p:cNvPr id="16"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94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42B70-C9F9-5145-C88F-881DE25F9C90}"/>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“How can/should government accountability coexist with survivor-led healing?” </a:t>
            </a:r>
            <a:br>
              <a:rPr lang="en-US" sz="6600" kern="1200" dirty="0">
                <a:solidFill>
                  <a:schemeClr val="tx1"/>
                </a:solidFill>
                <a:latin typeface="+mj-lt"/>
                <a:ea typeface="+mj-ea"/>
                <a:cs typeface="+mj-cs"/>
              </a:rPr>
            </a:br>
            <a:endParaRPr lang="en-US" sz="6600" kern="1200" dirty="0">
              <a:solidFill>
                <a:schemeClr val="tx1"/>
              </a:solidFill>
              <a:latin typeface="+mj-lt"/>
              <a:ea typeface="+mj-ea"/>
              <a:cs typeface="+mj-cs"/>
            </a:endParaRPr>
          </a:p>
        </p:txBody>
      </p:sp>
      <p:sp>
        <p:nvSpPr>
          <p:cNvPr id="16"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78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D38217A-7E42-9EA8-0F5D-C662760E7AF2}"/>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6600" kern="1200" dirty="0">
                <a:solidFill>
                  <a:schemeClr val="tx1"/>
                </a:solidFill>
                <a:latin typeface="+mj-lt"/>
                <a:ea typeface="+mj-ea"/>
                <a:cs typeface="+mj-cs"/>
              </a:rPr>
              <a:t>Audience Reflection </a:t>
            </a:r>
          </a:p>
        </p:txBody>
      </p:sp>
      <p:sp>
        <p:nvSpPr>
          <p:cNvPr id="38" name="Rectangle: Rounded Corners 37">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68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EDE785-B6A1-9800-FAC8-8D87858A3915}"/>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Thank you</a:t>
            </a:r>
          </a:p>
        </p:txBody>
      </p:sp>
      <p:sp>
        <p:nvSpPr>
          <p:cNvPr id="2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AI-generated content may be incorrect.">
            <a:extLst>
              <a:ext uri="{FF2B5EF4-FFF2-40B4-BE49-F238E27FC236}">
                <a16:creationId xmlns:a16="http://schemas.microsoft.com/office/drawing/2014/main" id="{A76A3FCF-0650-85AE-F78E-065175A77ED1}"/>
              </a:ext>
            </a:extLst>
          </p:cNvPr>
          <p:cNvPicPr>
            <a:picLocks noChangeAspect="1"/>
          </p:cNvPicPr>
          <p:nvPr/>
        </p:nvPicPr>
        <p:blipFill>
          <a:blip r:embed="rId3">
            <a:extLst>
              <a:ext uri="{28A0092B-C50C-407E-A947-70E740481C1C}">
                <a14:useLocalDpi xmlns:a14="http://schemas.microsoft.com/office/drawing/2010/main" val="0"/>
              </a:ext>
            </a:extLst>
          </a:blip>
          <a:srcRect t="1984" r="-1" b="4241"/>
          <a:stretch>
            <a:fillRect/>
          </a:stretch>
        </p:blipFill>
        <p:spPr>
          <a:xfrm>
            <a:off x="4654296" y="1385652"/>
            <a:ext cx="7214616" cy="4059263"/>
          </a:xfrm>
          <a:prstGeom prst="rect">
            <a:avLst/>
          </a:prstGeom>
        </p:spPr>
      </p:pic>
    </p:spTree>
    <p:extLst>
      <p:ext uri="{BB962C8B-B14F-4D97-AF65-F5344CB8AC3E}">
        <p14:creationId xmlns:p14="http://schemas.microsoft.com/office/powerpoint/2010/main" val="2802649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8C7A93-313C-8C85-4BD3-EF27DBEC0972}"/>
              </a:ext>
            </a:extLst>
          </p:cNvPr>
          <p:cNvSpPr>
            <a:spLocks noGrp="1"/>
          </p:cNvSpPr>
          <p:nvPr>
            <p:ph type="title"/>
          </p:nvPr>
        </p:nvSpPr>
        <p:spPr>
          <a:xfrm>
            <a:off x="838200" y="365125"/>
            <a:ext cx="10515600" cy="1325563"/>
          </a:xfrm>
        </p:spPr>
        <p:txBody>
          <a:bodyPr>
            <a:normAutofit/>
          </a:bodyPr>
          <a:lstStyle/>
          <a:p>
            <a:r>
              <a:rPr lang="en-US" sz="5400" dirty="0"/>
              <a:t>Links &amp; References</a:t>
            </a:r>
          </a:p>
        </p:txBody>
      </p:sp>
      <p:sp>
        <p:nvSpPr>
          <p:cNvPr id="4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7AEA94-BDD9-5AAA-163C-915C7A507F41}"/>
              </a:ext>
            </a:extLst>
          </p:cNvPr>
          <p:cNvSpPr>
            <a:spLocks noGrp="1"/>
          </p:cNvSpPr>
          <p:nvPr>
            <p:ph idx="1"/>
          </p:nvPr>
        </p:nvSpPr>
        <p:spPr>
          <a:xfrm>
            <a:off x="838200" y="1895167"/>
            <a:ext cx="10515600" cy="4436621"/>
          </a:xfrm>
        </p:spPr>
        <p:txBody>
          <a:bodyPr>
            <a:normAutofit fontScale="92500" lnSpcReduction="10000"/>
          </a:bodyPr>
          <a:lstStyle/>
          <a:p>
            <a:r>
              <a:rPr lang="en-US" sz="2000" dirty="0"/>
              <a:t>Washington State Truth and Healing Tribal Advisory Committee, </a:t>
            </a:r>
            <a:r>
              <a:rPr lang="en-US" sz="2000" dirty="0">
                <a:hlinkClick r:id="rId2"/>
              </a:rPr>
              <a:t>https://www.atg.wa.gov/washington-state-truth-and-reconciliation-tribal-advisory-committee</a:t>
            </a:r>
            <a:r>
              <a:rPr lang="en-US" sz="2000" dirty="0"/>
              <a:t> </a:t>
            </a:r>
          </a:p>
          <a:p>
            <a:pPr marL="0" indent="0">
              <a:buNone/>
            </a:pPr>
            <a:endParaRPr lang="en-US" sz="2000" dirty="0"/>
          </a:p>
          <a:p>
            <a:r>
              <a:rPr lang="en-US" sz="2000" dirty="0"/>
              <a:t>National Native American Boarding School Healing Coalition (NABS), </a:t>
            </a:r>
            <a:r>
              <a:rPr lang="en-US" sz="2000" dirty="0">
                <a:hlinkClick r:id="rId3"/>
              </a:rPr>
              <a:t>www.boardingschoolhealing.org</a:t>
            </a:r>
            <a:r>
              <a:rPr lang="en-US" sz="2000" dirty="0"/>
              <a:t> </a:t>
            </a:r>
          </a:p>
          <a:p>
            <a:pPr marL="0" indent="0">
              <a:buNone/>
            </a:pPr>
            <a:endParaRPr lang="en-US" sz="2000" dirty="0"/>
          </a:p>
          <a:p>
            <a:r>
              <a:rPr lang="en-US" sz="2000" dirty="0"/>
              <a:t>“Do You Really Want to Know Why I Can’t Hold Space for You Anymore?”, GTDF Arts/Research Collective, </a:t>
            </a:r>
            <a:r>
              <a:rPr lang="en-US" sz="2000" dirty="0">
                <a:hlinkClick r:id="rId4"/>
              </a:rPr>
              <a:t>Why I Can’t Hold Space for You Anymore – Gesturing Towards Decolonial Futures</a:t>
            </a:r>
            <a:endParaRPr lang="en-US" sz="2000" dirty="0"/>
          </a:p>
          <a:p>
            <a:pPr marL="0" indent="0">
              <a:buNone/>
            </a:pPr>
            <a:endParaRPr lang="en-US" sz="2000" dirty="0"/>
          </a:p>
          <a:p>
            <a:pPr marL="0" indent="0">
              <a:buNone/>
            </a:pPr>
            <a:r>
              <a:rPr lang="en-US" sz="2000" dirty="0"/>
              <a:t>    AGO Project Staff:</a:t>
            </a:r>
          </a:p>
          <a:p>
            <a:r>
              <a:rPr lang="en-US" sz="2200" dirty="0"/>
              <a:t>Sonja McGraw, Senior Policy Analyst, </a:t>
            </a:r>
            <a:r>
              <a:rPr lang="en-US" sz="2200" dirty="0">
                <a:hlinkClick r:id="rId5"/>
              </a:rPr>
              <a:t>sonja.mcgraw@atg.wa.gov</a:t>
            </a:r>
            <a:endParaRPr lang="en-US" sz="2200" dirty="0"/>
          </a:p>
          <a:p>
            <a:r>
              <a:rPr lang="en-US" sz="2200" dirty="0"/>
              <a:t>Victoria Williams, Policy Analyst, </a:t>
            </a:r>
            <a:r>
              <a:rPr lang="en-US" sz="2200" dirty="0">
                <a:hlinkClick r:id="rId6"/>
              </a:rPr>
              <a:t>victoria.Williams@atg.wa.gov</a:t>
            </a:r>
            <a:r>
              <a:rPr lang="en-US" sz="2200" dirty="0"/>
              <a:t> </a:t>
            </a:r>
          </a:p>
          <a:p>
            <a:r>
              <a:rPr lang="en-US" sz="2200" dirty="0"/>
              <a:t>Ellen Austin Hall, Deputy Director, </a:t>
            </a:r>
            <a:r>
              <a:rPr lang="en-US" sz="2200" dirty="0">
                <a:hlinkClick r:id="rId7"/>
              </a:rPr>
              <a:t>ellen.austinhall@atg.wa.gov</a:t>
            </a:r>
            <a:r>
              <a:rPr lang="en-US" sz="2200" dirty="0"/>
              <a:t> </a:t>
            </a:r>
          </a:p>
          <a:p>
            <a:r>
              <a:rPr lang="en-US" sz="2200" dirty="0"/>
              <a:t>Asa Washines, Tribal Liaison, </a:t>
            </a:r>
            <a:r>
              <a:rPr lang="en-US" sz="2200" dirty="0">
                <a:hlinkClick r:id="rId8"/>
              </a:rPr>
              <a:t>asa.washines@atg.wa.gov</a:t>
            </a:r>
            <a:r>
              <a:rPr lang="en-US" sz="2200" dirty="0"/>
              <a:t> </a:t>
            </a:r>
          </a:p>
          <a:p>
            <a:pPr marL="0" indent="0">
              <a:buNone/>
            </a:pPr>
            <a:endParaRPr lang="en-US" sz="2200" dirty="0"/>
          </a:p>
        </p:txBody>
      </p:sp>
    </p:spTree>
    <p:extLst>
      <p:ext uri="{BB962C8B-B14F-4D97-AF65-F5344CB8AC3E}">
        <p14:creationId xmlns:p14="http://schemas.microsoft.com/office/powerpoint/2010/main" val="206179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46D177-6662-7058-F509-9124E278F090}"/>
              </a:ext>
            </a:extLst>
          </p:cNvPr>
          <p:cNvSpPr>
            <a:spLocks noGrp="1"/>
          </p:cNvSpPr>
          <p:nvPr>
            <p:ph type="title"/>
          </p:nvPr>
        </p:nvSpPr>
        <p:spPr>
          <a:xfrm>
            <a:off x="640080" y="325369"/>
            <a:ext cx="4368602" cy="1956841"/>
          </a:xfrm>
        </p:spPr>
        <p:txBody>
          <a:bodyPr anchor="b">
            <a:normAutofit/>
          </a:bodyPr>
          <a:lstStyle/>
          <a:p>
            <a:r>
              <a:rPr lang="en-US" sz="4200" dirty="0"/>
              <a:t>QR Code for TAC Preliminary Report</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D7FDC23-0CDF-5B4B-F493-9387CD46B78E}"/>
              </a:ext>
            </a:extLst>
          </p:cNvPr>
          <p:cNvSpPr>
            <a:spLocks noGrp="1"/>
          </p:cNvSpPr>
          <p:nvPr>
            <p:ph idx="1"/>
          </p:nvPr>
        </p:nvSpPr>
        <p:spPr>
          <a:xfrm>
            <a:off x="640080" y="2872899"/>
            <a:ext cx="4243589" cy="3320668"/>
          </a:xfrm>
        </p:spPr>
        <p:txBody>
          <a:bodyPr>
            <a:normAutofit/>
          </a:bodyPr>
          <a:lstStyle/>
          <a:p>
            <a:pPr marL="0" indent="0">
              <a:buNone/>
            </a:pPr>
            <a:endParaRPr lang="en-US" sz="1600" dirty="0"/>
          </a:p>
          <a:p>
            <a:pPr marL="0" indent="0">
              <a:buNone/>
            </a:pPr>
            <a:r>
              <a:rPr lang="en-US" sz="2200" dirty="0">
                <a:hlinkClick r:id="rId2"/>
              </a:rPr>
              <a:t>https://www.atg.wa.gov/washington-state-truth-and-reconciliation-tribal-advisory-committee</a:t>
            </a:r>
            <a:r>
              <a:rPr lang="en-US" sz="2200" dirty="0"/>
              <a:t> </a:t>
            </a:r>
          </a:p>
        </p:txBody>
      </p:sp>
      <p:pic>
        <p:nvPicPr>
          <p:cNvPr id="5" name="Content Placeholder 4">
            <a:extLst>
              <a:ext uri="{FF2B5EF4-FFF2-40B4-BE49-F238E27FC236}">
                <a16:creationId xmlns:a16="http://schemas.microsoft.com/office/drawing/2014/main" id="{FFE299BB-4AE5-FBBE-2825-3E8A9F74E2C0}"/>
              </a:ext>
            </a:extLst>
          </p:cNvPr>
          <p:cNvPicPr>
            <a:picLocks noChangeAspect="1"/>
          </p:cNvPicPr>
          <p:nvPr/>
        </p:nvPicPr>
        <p:blipFill>
          <a:blip r:embed="rId3"/>
          <a:srcRect r="-2" b="300"/>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14538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44891B-ED12-4F9B-DB1B-843A835F7382}"/>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200" kern="1200">
                <a:solidFill>
                  <a:schemeClr val="tx1"/>
                </a:solidFill>
                <a:latin typeface="+mj-lt"/>
                <a:ea typeface="+mj-ea"/>
                <a:cs typeface="+mj-cs"/>
              </a:rPr>
              <a:t>Washington State Tribal Advisory Committee</a:t>
            </a:r>
          </a:p>
        </p:txBody>
      </p:sp>
      <p:sp>
        <p:nvSpPr>
          <p:cNvPr id="5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D48269C-3146-F782-D313-88D4FC3DE55F}"/>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2000" dirty="0"/>
              <a:t>Rebecca Black – Quinault Indian Nation</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2000" dirty="0"/>
              <a:t>Diana Bob – Lummi Nation</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2000" dirty="0"/>
              <a:t>Abriel Johnny – Tlingit and Cowichan First Nations</a:t>
            </a:r>
          </a:p>
          <a:p>
            <a:pPr algn="l"/>
            <a:endParaRPr lang="en-US" sz="2000" dirty="0"/>
          </a:p>
          <a:p>
            <a:pPr indent="-228600" algn="l">
              <a:buFont typeface="Arial" panose="020B0604020202020204" pitchFamily="34" charset="0"/>
              <a:buChar char="•"/>
            </a:pPr>
            <a:r>
              <a:rPr lang="en-US" sz="2000" dirty="0"/>
              <a:t>Tamika LaMere – Anishnaabe and Little Shell Chippewa</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2000" dirty="0"/>
              <a:t>Edward Washines – Yakama Nation</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112659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6" name="Rectangle 3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83B7BB-7B32-75F8-B145-C3D227399C96}"/>
              </a:ext>
            </a:extLst>
          </p:cNvPr>
          <p:cNvSpPr>
            <a:spLocks noGrp="1"/>
          </p:cNvSpPr>
          <p:nvPr>
            <p:ph type="title"/>
          </p:nvPr>
        </p:nvSpPr>
        <p:spPr>
          <a:xfrm>
            <a:off x="148281" y="116949"/>
            <a:ext cx="5675870" cy="1624520"/>
          </a:xfrm>
        </p:spPr>
        <p:txBody>
          <a:bodyPr anchor="ctr">
            <a:normAutofit/>
          </a:bodyPr>
          <a:lstStyle/>
          <a:p>
            <a:r>
              <a:rPr lang="en-US" sz="4000" dirty="0"/>
              <a:t>Provisos and Background</a:t>
            </a:r>
          </a:p>
        </p:txBody>
      </p:sp>
      <p:pic>
        <p:nvPicPr>
          <p:cNvPr id="6" name="Picture 5" descr="A picture containing text, graffiti, vector graphics, gear&#10;&#10;AI-generated content may be incorrect.">
            <a:extLst>
              <a:ext uri="{FF2B5EF4-FFF2-40B4-BE49-F238E27FC236}">
                <a16:creationId xmlns:a16="http://schemas.microsoft.com/office/drawing/2014/main" id="{2ED92642-33CD-E420-1A2E-FFB5D774A745}"/>
              </a:ext>
            </a:extLst>
          </p:cNvPr>
          <p:cNvPicPr>
            <a:picLocks noChangeAspect="1"/>
          </p:cNvPicPr>
          <p:nvPr/>
        </p:nvPicPr>
        <p:blipFill>
          <a:blip r:embed="rId2">
            <a:extLst>
              <a:ext uri="{28A0092B-C50C-407E-A947-70E740481C1C}">
                <a14:useLocalDpi xmlns:a14="http://schemas.microsoft.com/office/drawing/2010/main" val="0"/>
              </a:ext>
            </a:extLst>
          </a:blip>
          <a:srcRect l="6007" r="5005"/>
          <a:stretch>
            <a:fillRect/>
          </a:stretch>
        </p:blipFill>
        <p:spPr>
          <a:xfrm>
            <a:off x="6439648" y="378939"/>
            <a:ext cx="5567683" cy="6256639"/>
          </a:xfrm>
          <a:prstGeom prst="rect">
            <a:avLst/>
          </a:prstGeom>
        </p:spPr>
      </p:pic>
      <p:graphicFrame>
        <p:nvGraphicFramePr>
          <p:cNvPr id="5" name="Content Placeholder 2">
            <a:extLst>
              <a:ext uri="{FF2B5EF4-FFF2-40B4-BE49-F238E27FC236}">
                <a16:creationId xmlns:a16="http://schemas.microsoft.com/office/drawing/2014/main" id="{C97BED17-9AD9-89F8-65C7-70661A41B296}"/>
              </a:ext>
            </a:extLst>
          </p:cNvPr>
          <p:cNvGraphicFramePr>
            <a:graphicFrameLocks noGrp="1"/>
          </p:cNvGraphicFramePr>
          <p:nvPr>
            <p:ph idx="1"/>
            <p:extLst>
              <p:ext uri="{D42A27DB-BD31-4B8C-83A1-F6EECF244321}">
                <p14:modId xmlns:p14="http://schemas.microsoft.com/office/powerpoint/2010/main" val="3134146442"/>
              </p:ext>
            </p:extLst>
          </p:nvPr>
        </p:nvGraphicFramePr>
        <p:xfrm>
          <a:off x="148281" y="1429968"/>
          <a:ext cx="5923280" cy="5068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373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B5FF5E-A7B9-8E66-0A93-68460F27EE8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   Proviso</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6EB32D-A372-DFAD-AFB5-2759FFD401E5}"/>
              </a:ext>
            </a:extLst>
          </p:cNvPr>
          <p:cNvSpPr>
            <a:spLocks noGrp="1"/>
          </p:cNvSpPr>
          <p:nvPr>
            <p:ph idx="4294967295"/>
          </p:nvPr>
        </p:nvSpPr>
        <p:spPr>
          <a:xfrm>
            <a:off x="238205" y="1929383"/>
            <a:ext cx="11115595" cy="4694253"/>
          </a:xfrm>
        </p:spPr>
        <p:txBody>
          <a:bodyPr vert="horz" lIns="91440" tIns="45720" rIns="91440" bIns="45720" rtlCol="0">
            <a:normAutofit/>
          </a:bodyPr>
          <a:lstStyle/>
          <a:p>
            <a:pPr marL="0" marR="0" indent="0">
              <a:buNone/>
            </a:pPr>
            <a:r>
              <a:rPr lang="en-US" sz="1600" dirty="0">
                <a:effectLst/>
              </a:rPr>
              <a:t>(9)(a) $250,000 of the general fund—state appropriation for fiscal year 2024 and $250,000 of the general fund—state appropriation for fiscal year 2025 are provided solely for the establishment of a truth and reconciliation tribal advisory committee to conduct research and outreach to understand the operations and impact of Indian boarding schools in Washington run by public and faith-based institutions, and to develop recommendations for the state to acknowledge and address the historical and intergenerational harms caused by Indian boarding schools and other cultural and linguistic termination practices.</a:t>
            </a:r>
          </a:p>
          <a:p>
            <a:pPr marL="0" marR="0" indent="0">
              <a:buNone/>
            </a:pPr>
            <a:r>
              <a:rPr lang="en-US" sz="1600" dirty="0">
                <a:effectLst/>
              </a:rPr>
              <a:t>(b) The advisory committee shall consist of five members nominated by the attorney general. The committee members must be citizens from federally recognized tribes in diverse geographic areas across the state that possess personal, policy, or specific expertise with Indian boarding school history and policies, or who have expertise in truth and healing endeavors that are traditionally and culturally appropriate. </a:t>
            </a:r>
          </a:p>
          <a:p>
            <a:pPr marL="0" marR="0" indent="0">
              <a:buNone/>
            </a:pPr>
            <a:r>
              <a:rPr lang="en-US" sz="1600" dirty="0">
                <a:effectLst/>
              </a:rPr>
              <a:t>(c) The advisory committee must hold its first meeting by September 30, 2023, and shall meet at least quarterly. The advisory committee may conduct meetings in person or virtually and must accept written testimony. The advisory committee may, when feasible, invite and consult with any entity, agency, or individual deemed necessary to further its work, or with experts or professionals involved, having expertise, or having lived experience regarding Indian boarding schools or tribal engagement. </a:t>
            </a:r>
          </a:p>
          <a:p>
            <a:pPr marL="0" marR="0" indent="0">
              <a:buNone/>
            </a:pPr>
            <a:r>
              <a:rPr lang="en-US" sz="1600" dirty="0">
                <a:effectLst/>
              </a:rPr>
              <a:t>(d) The office and the advisory committee must conduct at least six listening sessions in collaboration with tribes and Native-led organizations. The listening sessions must be held with consideration of the cultural, emotional, spiritual, and psychological well-being of survivors, family members, and community members. In planning and facilitating the listening sessions, the office must seek to avoid imposing undue burdens on survivors, family members, or community members. </a:t>
            </a:r>
          </a:p>
          <a:p>
            <a:pPr marL="0" marR="0" indent="0">
              <a:buNone/>
            </a:pPr>
            <a:r>
              <a:rPr lang="en-US" sz="1600" dirty="0">
                <a:effectLst/>
              </a:rPr>
              <a:t>(e) The office of the attorney general must administer and provide staff support for the advisory committee. </a:t>
            </a:r>
          </a:p>
        </p:txBody>
      </p:sp>
    </p:spTree>
    <p:extLst>
      <p:ext uri="{BB962C8B-B14F-4D97-AF65-F5344CB8AC3E}">
        <p14:creationId xmlns:p14="http://schemas.microsoft.com/office/powerpoint/2010/main" val="261221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219271-28AC-7E9E-9931-2573114D4E0F}"/>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E5D38F5B-640A-B20A-FBCC-26869BDC0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14B303-8C0E-01E6-DA3F-BA112C5E9A9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   Proviso</a:t>
            </a:r>
          </a:p>
        </p:txBody>
      </p:sp>
      <p:sp>
        <p:nvSpPr>
          <p:cNvPr id="6" name="sketch line">
            <a:extLst>
              <a:ext uri="{FF2B5EF4-FFF2-40B4-BE49-F238E27FC236}">
                <a16:creationId xmlns:a16="http://schemas.microsoft.com/office/drawing/2014/main" id="{0B7DA9EA-6BA6-C8DB-3CB0-7E04A5146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6BB63F-586C-C8D9-432E-5B6CBCC8427C}"/>
              </a:ext>
            </a:extLst>
          </p:cNvPr>
          <p:cNvSpPr>
            <a:spLocks noGrp="1"/>
          </p:cNvSpPr>
          <p:nvPr>
            <p:ph idx="4294967295"/>
          </p:nvPr>
        </p:nvSpPr>
        <p:spPr>
          <a:xfrm>
            <a:off x="238205" y="1929383"/>
            <a:ext cx="11115595" cy="4694253"/>
          </a:xfrm>
        </p:spPr>
        <p:txBody>
          <a:bodyPr vert="horz" lIns="91440" tIns="45720" rIns="91440" bIns="45720" rtlCol="0">
            <a:normAutofit/>
          </a:bodyPr>
          <a:lstStyle/>
          <a:p>
            <a:pPr marL="0" marR="0" indent="0">
              <a:buNone/>
            </a:pPr>
            <a:r>
              <a:rPr lang="en-US" sz="1000" dirty="0">
                <a:effectLst/>
              </a:rPr>
              <a:t>(</a:t>
            </a:r>
            <a:r>
              <a:rPr lang="en-US" sz="1600" dirty="0">
                <a:effectLst/>
              </a:rPr>
              <a:t>f) By June 30, 2025, the office must submit a final report to the appropriate committees of the legislature that includes, but is not limited to: </a:t>
            </a:r>
          </a:p>
          <a:p>
            <a:pPr marL="0" marR="0" indent="0">
              <a:buNone/>
            </a:pPr>
            <a:r>
              <a:rPr lang="en-US" sz="1600" dirty="0">
                <a:effectLst/>
              </a:rPr>
              <a:t>(</a:t>
            </a:r>
            <a:r>
              <a:rPr lang="en-US" sz="1600" dirty="0" err="1">
                <a:effectLst/>
              </a:rPr>
              <a:t>i</a:t>
            </a:r>
            <a:r>
              <a:rPr lang="en-US" sz="1600" dirty="0">
                <a:effectLst/>
              </a:rPr>
              <a:t>) A summary of activities undertaken by the advisory committee; </a:t>
            </a:r>
          </a:p>
          <a:p>
            <a:pPr marL="0" marR="0" indent="0">
              <a:buNone/>
            </a:pPr>
            <a:r>
              <a:rPr lang="en-US" sz="1600" dirty="0">
                <a:effectLst/>
              </a:rPr>
              <a:t>(ii) Findings regarding the extent and types of support provided by the state to Indian boarding schools; </a:t>
            </a:r>
          </a:p>
          <a:p>
            <a:pPr marL="0" marR="0" indent="0">
              <a:buNone/>
            </a:pPr>
            <a:r>
              <a:rPr lang="en-US" sz="1600" dirty="0">
                <a:effectLst/>
              </a:rPr>
              <a:t>(iii) Findings regarding current state policies and practices that originate from Indian boarding schools or other assimilationist policies and practices and that cause disproportionate harm to American Indian and Alaska Native people and communities; and </a:t>
            </a:r>
          </a:p>
          <a:p>
            <a:pPr marL="0" marR="0" indent="0">
              <a:buNone/>
            </a:pPr>
            <a:r>
              <a:rPr lang="en-US" sz="1600" dirty="0">
                <a:effectLst/>
              </a:rPr>
              <a:t>(iv) Recommendations regarding how the state can address the harm done by Indian boarding schools and other cultural and linguistic termination practices through a truth and reconciliation model, including but not limited to: </a:t>
            </a:r>
          </a:p>
          <a:p>
            <a:pPr marL="0" marR="0" indent="0">
              <a:buNone/>
            </a:pPr>
            <a:r>
              <a:rPr lang="en-US" sz="1600" dirty="0">
                <a:effectLst/>
              </a:rPr>
              <a:t>(A) Resources and assistance that the state may provide to aid in the healing of trauma caused by Indian boarding school policies; and </a:t>
            </a:r>
          </a:p>
          <a:p>
            <a:pPr marL="0" marR="0" indent="0">
              <a:buNone/>
            </a:pPr>
            <a:r>
              <a:rPr lang="en-US" sz="1600" dirty="0">
                <a:effectLst/>
              </a:rPr>
              <a:t>(B) Actions  to correct current state policies and practices with origins in </a:t>
            </a:r>
            <a:r>
              <a:rPr lang="en-US" sz="1600" dirty="0"/>
              <a:t>assimilationist policies or that cause disproportionate harm to Native people and communities. </a:t>
            </a:r>
            <a:r>
              <a:rPr lang="en-US" sz="1600" dirty="0" err="1">
                <a:effectLst/>
              </a:rPr>
              <a:t>tate</a:t>
            </a:r>
            <a:r>
              <a:rPr lang="en-US" sz="1600" dirty="0">
                <a:effectLst/>
              </a:rPr>
              <a:t> policies and practices with origins in assimilationist policies or that cause disproportionate harm to Native people and communities.</a:t>
            </a:r>
          </a:p>
          <a:p>
            <a:endParaRPr lang="en-US" sz="600" dirty="0"/>
          </a:p>
        </p:txBody>
      </p:sp>
    </p:spTree>
    <p:extLst>
      <p:ext uri="{BB962C8B-B14F-4D97-AF65-F5344CB8AC3E}">
        <p14:creationId xmlns:p14="http://schemas.microsoft.com/office/powerpoint/2010/main" val="367481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02263A50-1FE9-CBB3-A796-5EFE977935B2}"/>
              </a:ext>
            </a:extLst>
          </p:cNvPr>
          <p:cNvSpPr>
            <a:spLocks noGrp="1"/>
          </p:cNvSpPr>
          <p:nvPr>
            <p:ph type="ctrTitle"/>
          </p:nvPr>
        </p:nvSpPr>
        <p:spPr>
          <a:xfrm>
            <a:off x="648037" y="1298448"/>
            <a:ext cx="5895178" cy="4099642"/>
          </a:xfrm>
        </p:spPr>
        <p:txBody>
          <a:bodyPr anchor="b">
            <a:normAutofit/>
          </a:bodyPr>
          <a:lstStyle/>
          <a:p>
            <a:pPr algn="l"/>
            <a:r>
              <a:rPr lang="en-US" sz="6100">
                <a:solidFill>
                  <a:srgbClr val="FFFFFF"/>
                </a:solidFill>
              </a:rPr>
              <a:t>List of Indian Boarding Schools in Washington State</a:t>
            </a:r>
          </a:p>
        </p:txBody>
      </p:sp>
      <p:sp>
        <p:nvSpPr>
          <p:cNvPr id="3" name="Subtitle 2">
            <a:extLst>
              <a:ext uri="{FF2B5EF4-FFF2-40B4-BE49-F238E27FC236}">
                <a16:creationId xmlns:a16="http://schemas.microsoft.com/office/drawing/2014/main" id="{B7AA7C43-FEB3-CC22-DAB0-5A00D927FC12}"/>
              </a:ext>
            </a:extLst>
          </p:cNvPr>
          <p:cNvSpPr>
            <a:spLocks noGrp="1"/>
          </p:cNvSpPr>
          <p:nvPr>
            <p:ph type="subTitle" idx="1"/>
          </p:nvPr>
        </p:nvSpPr>
        <p:spPr>
          <a:xfrm>
            <a:off x="7923363" y="1298448"/>
            <a:ext cx="3505200" cy="3700099"/>
          </a:xfrm>
        </p:spPr>
        <p:txBody>
          <a:bodyPr anchor="b">
            <a:normAutofit/>
          </a:bodyPr>
          <a:lstStyle/>
          <a:p>
            <a:pPr marL="0" marR="0" algn="l">
              <a:spcAft>
                <a:spcPts val="800"/>
              </a:spcAft>
              <a:buNone/>
            </a:pPr>
            <a:r>
              <a:rPr lang="en-US" sz="1600" kern="100" dirty="0">
                <a:effectLst/>
                <a:latin typeface="Aptos" panose="02110004020202020204"/>
                <a:ea typeface="Aptos" panose="02110004020202020204"/>
                <a:cs typeface="Times New Roman" panose="02020603050405020304" pitchFamily="18" charset="0"/>
              </a:rPr>
              <a:t>As part of our efforts to understand and address the full scope and legacy of Indian boarding schools in Washington, we are developing a list of facilities known to have operated within Washington State and/or Territory.  This list is not intended to be exhaustive or final as the research into facilities operating in Washington is ongoing.  </a:t>
            </a:r>
          </a:p>
          <a:p>
            <a:pPr algn="l">
              <a:buNone/>
            </a:pPr>
            <a:r>
              <a:rPr lang="en-US" sz="1600" dirty="0">
                <a:effectLst/>
                <a:latin typeface="Aptos" panose="02110004020202020204"/>
                <a:ea typeface="Aptos" panose="02110004020202020204"/>
                <a:cs typeface="Times New Roman" panose="02020603050405020304" pitchFamily="18" charset="0"/>
              </a:rPr>
              <a:t>So far, we identified 27 facilities that operated in Washington State. Of these facilities, 16 received at least some form of federal support. Many others were run solely by private, religious or faith-based organizations.  </a:t>
            </a:r>
            <a:endParaRPr lang="en-US" sz="1600" dirty="0">
              <a:latin typeface="Aptos" panose="02110004020202020204"/>
              <a:cs typeface="Times New Roman" panose="02020603050405020304" pitchFamily="18" charset="0"/>
            </a:endParaRPr>
          </a:p>
        </p:txBody>
      </p:sp>
      <p:sp>
        <p:nvSpPr>
          <p:cNvPr id="12" name="sketch line 1">
            <a:extLst>
              <a:ext uri="{FF2B5EF4-FFF2-40B4-BE49-F238E27FC236}">
                <a16:creationId xmlns:a16="http://schemas.microsoft.com/office/drawing/2014/main" id="{32C5B66D-E390-4A14-AB60-69626CBF2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646273DA-F933-4D17-A5FE-B1EF87FD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87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2" name="Rectangle 37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Shape 37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82FCA36-CC70-886A-3339-29928B429E53}"/>
              </a:ext>
            </a:extLst>
          </p:cNvPr>
          <p:cNvSpPr>
            <a:spLocks noGrp="1"/>
          </p:cNvSpPr>
          <p:nvPr>
            <p:ph type="title"/>
          </p:nvPr>
        </p:nvSpPr>
        <p:spPr>
          <a:xfrm>
            <a:off x="1137034" y="609597"/>
            <a:ext cx="9392421" cy="1330841"/>
          </a:xfrm>
        </p:spPr>
        <p:txBody>
          <a:bodyPr>
            <a:normAutofit/>
          </a:bodyPr>
          <a:lstStyle/>
          <a:p>
            <a:r>
              <a:rPr lang="en-US"/>
              <a:t>Indian Boarding Schools in WA State</a:t>
            </a:r>
          </a:p>
        </p:txBody>
      </p:sp>
      <p:sp>
        <p:nvSpPr>
          <p:cNvPr id="3" name="Content Placeholder 2">
            <a:extLst>
              <a:ext uri="{FF2B5EF4-FFF2-40B4-BE49-F238E27FC236}">
                <a16:creationId xmlns:a16="http://schemas.microsoft.com/office/drawing/2014/main" id="{4C9948AB-CFA1-B175-F85F-A8E513A35462}"/>
              </a:ext>
            </a:extLst>
          </p:cNvPr>
          <p:cNvSpPr>
            <a:spLocks noGrp="1"/>
          </p:cNvSpPr>
          <p:nvPr>
            <p:ph idx="1"/>
          </p:nvPr>
        </p:nvSpPr>
        <p:spPr>
          <a:xfrm>
            <a:off x="1137033" y="2198362"/>
            <a:ext cx="10853683" cy="4597854"/>
          </a:xfrm>
        </p:spPr>
        <p:txBody>
          <a:bodyPr numCol="3">
            <a:normAutofit fontScale="32500" lnSpcReduction="20000"/>
          </a:bodyPr>
          <a:lstStyle/>
          <a:p>
            <a:pPr marL="0" indent="0">
              <a:buNone/>
            </a:pPr>
            <a:r>
              <a:rPr lang="en-US" sz="4300" b="1" dirty="0"/>
              <a:t>Puyallup Indian School- </a:t>
            </a:r>
            <a:r>
              <a:rPr lang="en-US" sz="4300" dirty="0"/>
              <a:t>also, Cushman Indian School, 1857-1869 (Federal Report lists as separate facilities with Cushman not having boarding facilities)</a:t>
            </a:r>
          </a:p>
          <a:p>
            <a:pPr marL="0" indent="0">
              <a:buNone/>
            </a:pPr>
            <a:r>
              <a:rPr lang="en-US" sz="4300" b="1" dirty="0"/>
              <a:t>St. George Indian Residential School- </a:t>
            </a:r>
            <a:r>
              <a:rPr lang="en-US" sz="4300" dirty="0"/>
              <a:t>also, St. George’s Industrial School, St. George’s Mission School, St. George’s Boarding School, St. George’s Catholic Boarding School, 1888-1937</a:t>
            </a:r>
          </a:p>
          <a:p>
            <a:pPr marL="0" indent="0">
              <a:buNone/>
            </a:pPr>
            <a:r>
              <a:rPr lang="en-US" sz="4300" b="1" dirty="0"/>
              <a:t>St. Leo’s Grammar and High School</a:t>
            </a:r>
            <a:r>
              <a:rPr lang="en-US" sz="4300" dirty="0"/>
              <a:t>, 1912-1976</a:t>
            </a:r>
          </a:p>
          <a:p>
            <a:pPr marL="0" indent="0">
              <a:buNone/>
            </a:pPr>
            <a:r>
              <a:rPr lang="en-US" sz="4300" b="1" dirty="0"/>
              <a:t>Tulalip Mission School- </a:t>
            </a:r>
            <a:r>
              <a:rPr lang="en-US" sz="4300" dirty="0"/>
              <a:t>also, Tulalip Indian School, St. Anne’s Catholic Mission School, Tulalip Mission School of our Lady of Seven Dolars, Tulalip Boarding School, 1857-1902</a:t>
            </a:r>
          </a:p>
          <a:p>
            <a:pPr marL="0" indent="0">
              <a:buNone/>
            </a:pPr>
            <a:r>
              <a:rPr lang="en-US" sz="4300" b="1" dirty="0"/>
              <a:t>Tulalip Indian Industrial School- </a:t>
            </a:r>
            <a:r>
              <a:rPr lang="en-US" sz="4300" dirty="0"/>
              <a:t>also, Tulalip Training School, Tulalip Industrial Boarding School, Tulalip Agency Male and Female School, 1905-1932</a:t>
            </a:r>
          </a:p>
          <a:p>
            <a:pPr marL="0" indent="0">
              <a:buNone/>
            </a:pPr>
            <a:r>
              <a:rPr lang="en-US" sz="4300" b="1" dirty="0"/>
              <a:t>Fort Simcoe Indian Boarding School- </a:t>
            </a:r>
            <a:r>
              <a:rPr lang="en-US" sz="4300" dirty="0"/>
              <a:t>also, Yakima Indian Boarding School, Yakima Agency Boarding School, Yakima Reservation School, Yakima School, Yakima 1859-1922 </a:t>
            </a:r>
          </a:p>
          <a:p>
            <a:pPr marL="0" indent="0">
              <a:buNone/>
            </a:pPr>
            <a:r>
              <a:rPr lang="en-US" sz="4300" b="1" dirty="0"/>
              <a:t>Fort Spokane Boarding School</a:t>
            </a:r>
            <a:r>
              <a:rPr lang="en-US" sz="4300" dirty="0"/>
              <a:t>- also, Colville Boarding School, Spokane School, Fort Spokane Indian School, Colville Spokane Sanatorium 1900-1914</a:t>
            </a:r>
          </a:p>
          <a:p>
            <a:pPr marL="0" indent="0">
              <a:buNone/>
            </a:pPr>
            <a:r>
              <a:rPr lang="en-US" sz="4300" b="1" dirty="0"/>
              <a:t>St. Joseph’s Academy</a:t>
            </a:r>
            <a:r>
              <a:rPr lang="en-US" sz="4300" dirty="0"/>
              <a:t>, 1888-1969</a:t>
            </a:r>
          </a:p>
          <a:p>
            <a:pPr marL="0" indent="0">
              <a:buNone/>
            </a:pPr>
            <a:r>
              <a:rPr lang="en-US" sz="4300" b="1" dirty="0"/>
              <a:t>S’Kokomish Boarding and Day School- </a:t>
            </a:r>
            <a:r>
              <a:rPr lang="en-US" sz="4300" dirty="0"/>
              <a:t>also, Skokomish School, 1866-1918</a:t>
            </a:r>
          </a:p>
          <a:p>
            <a:pPr marL="0" indent="0">
              <a:buNone/>
            </a:pPr>
            <a:r>
              <a:rPr lang="en-US" sz="4300" b="1" dirty="0"/>
              <a:t>Quinaelt Boarding and Day School</a:t>
            </a:r>
            <a:r>
              <a:rPr lang="en-US" sz="4300" dirty="0"/>
              <a:t>- also, Quinailt School, Taholah (Quinaielt) Day School, Taholah Day School, Tahola Day School, 1870-1920</a:t>
            </a:r>
          </a:p>
          <a:p>
            <a:pPr marL="0" indent="0">
              <a:buNone/>
            </a:pPr>
            <a:r>
              <a:rPr lang="en-US" sz="4300" b="1" dirty="0"/>
              <a:t>Sacred Heart Academy</a:t>
            </a:r>
            <a:r>
              <a:rPr lang="en-US" sz="4300" dirty="0"/>
              <a:t>- also, Goodwin Mission School for Indians, 1873-1921</a:t>
            </a:r>
          </a:p>
          <a:p>
            <a:pPr marL="0" indent="0">
              <a:buNone/>
            </a:pPr>
            <a:r>
              <a:rPr lang="en-US" sz="4300" b="1" dirty="0"/>
              <a:t>St. Francis Regis Mission School</a:t>
            </a:r>
            <a:r>
              <a:rPr lang="en-US" sz="4300" dirty="0"/>
              <a:t>- also, Saint Francis, St. Francis Xavier Boarding, 1873-1921</a:t>
            </a:r>
          </a:p>
          <a:p>
            <a:pPr marL="0" indent="0">
              <a:buNone/>
            </a:pPr>
            <a:r>
              <a:rPr lang="en-US" sz="4300" b="1" dirty="0"/>
              <a:t>St. Mary’s Mission School</a:t>
            </a:r>
            <a:r>
              <a:rPr lang="en-US" sz="4300" dirty="0"/>
              <a:t>- also, Pascal Sherman Boarding School, 1886- still open</a:t>
            </a:r>
          </a:p>
          <a:p>
            <a:pPr marL="0" indent="0">
              <a:buNone/>
            </a:pPr>
            <a:r>
              <a:rPr lang="en-US" sz="4300" b="1" dirty="0"/>
              <a:t>Colville Mission School</a:t>
            </a:r>
            <a:r>
              <a:rPr lang="en-US" sz="4300" dirty="0"/>
              <a:t>- also, Colville Boy’s School, Colville Girl’s School, Colville Industrial Boarding School, circa 1887- ______</a:t>
            </a:r>
          </a:p>
          <a:p>
            <a:pPr marL="0" indent="0">
              <a:buNone/>
            </a:pPr>
            <a:r>
              <a:rPr lang="en-US" sz="4300" b="1" dirty="0"/>
              <a:t>St. Joseph’s Boarding School</a:t>
            </a:r>
            <a:r>
              <a:rPr lang="en-US" sz="4300" dirty="0"/>
              <a:t>, 1888-1889</a:t>
            </a:r>
          </a:p>
          <a:p>
            <a:pPr marL="0" indent="0">
              <a:buNone/>
            </a:pPr>
            <a:r>
              <a:rPr lang="en-US" sz="4300" b="1" dirty="0"/>
              <a:t>Neah Bay Boarding and Day School</a:t>
            </a:r>
            <a:r>
              <a:rPr lang="en-US" sz="4300" dirty="0"/>
              <a:t>- also, Neah Bay Industrial Boarding School, 1890-1933</a:t>
            </a:r>
          </a:p>
          <a:p>
            <a:pPr marL="0" indent="0">
              <a:buNone/>
            </a:pPr>
            <a:r>
              <a:rPr lang="en-US" sz="4300" b="1" dirty="0"/>
              <a:t>Chehalis Boarding and Day School</a:t>
            </a:r>
            <a:r>
              <a:rPr lang="en-US" sz="4300" dirty="0"/>
              <a:t>- also, Chehalis School, Puyallup-Chehalis School, 1890-1920</a:t>
            </a:r>
          </a:p>
          <a:p>
            <a:pPr marL="0" indent="0">
              <a:buNone/>
            </a:pPr>
            <a:r>
              <a:rPr lang="en-US" sz="4300" b="1" dirty="0"/>
              <a:t>Tonasket Boarding School- </a:t>
            </a:r>
            <a:r>
              <a:rPr lang="en-US" sz="4300" dirty="0"/>
              <a:t>also, Okanagan Boarding School, 1891-1897</a:t>
            </a:r>
          </a:p>
          <a:p>
            <a:pPr marL="0" indent="0">
              <a:buNone/>
            </a:pPr>
            <a:r>
              <a:rPr lang="en-US" sz="4300" b="1" dirty="0"/>
              <a:t>Quileute Day School</a:t>
            </a:r>
          </a:p>
          <a:p>
            <a:pPr marL="0" indent="0">
              <a:buNone/>
            </a:pPr>
            <a:r>
              <a:rPr lang="en-US" sz="4300" b="1" dirty="0"/>
              <a:t>St. Ambrose Mission</a:t>
            </a:r>
            <a:r>
              <a:rPr lang="en-US" sz="4300" dirty="0"/>
              <a:t>, 1891-1903</a:t>
            </a:r>
          </a:p>
          <a:p>
            <a:pPr marL="0" indent="0">
              <a:buNone/>
            </a:pPr>
            <a:r>
              <a:rPr lang="en-US" sz="4300" b="1" dirty="0"/>
              <a:t>St. Joachim Mission</a:t>
            </a:r>
            <a:r>
              <a:rPr lang="en-US" sz="4300" dirty="0"/>
              <a:t>, 1891-1903</a:t>
            </a:r>
          </a:p>
          <a:p>
            <a:pPr marL="0" indent="0">
              <a:buNone/>
            </a:pPr>
            <a:r>
              <a:rPr lang="en-US" sz="4300" b="1" dirty="0"/>
              <a:t>St. Paul Mission</a:t>
            </a:r>
            <a:r>
              <a:rPr lang="en-US" sz="4300" dirty="0"/>
              <a:t>, 1892</a:t>
            </a:r>
          </a:p>
          <a:p>
            <a:pPr marL="0" indent="0">
              <a:buNone/>
            </a:pPr>
            <a:r>
              <a:rPr lang="en-US" sz="4300" b="1" dirty="0"/>
              <a:t>Boarding School for Boys</a:t>
            </a:r>
            <a:r>
              <a:rPr lang="en-US" sz="4300" dirty="0"/>
              <a:t>, 1878-1908 </a:t>
            </a:r>
          </a:p>
          <a:p>
            <a:pPr marL="0" indent="0">
              <a:buNone/>
            </a:pPr>
            <a:r>
              <a:rPr lang="en-US" sz="4300" b="1" dirty="0"/>
              <a:t>Our Lady of the Seven Dolors School</a:t>
            </a:r>
            <a:r>
              <a:rPr lang="en-US" sz="4300" dirty="0"/>
              <a:t>, 1868-1901 added to Tulalip Mission School in federal report.</a:t>
            </a:r>
          </a:p>
          <a:p>
            <a:pPr marL="0" indent="0">
              <a:buNone/>
            </a:pPr>
            <a:r>
              <a:rPr lang="en-US" sz="4300" b="1" dirty="0"/>
              <a:t>School for Male Indian Boys</a:t>
            </a:r>
            <a:r>
              <a:rPr lang="en-US" sz="4300" dirty="0"/>
              <a:t>, 1857-1878</a:t>
            </a:r>
          </a:p>
          <a:p>
            <a:pPr marL="0" indent="0">
              <a:buNone/>
            </a:pPr>
            <a:r>
              <a:rPr lang="en-US" sz="4300" b="1" dirty="0"/>
              <a:t>St. Francis Xavier</a:t>
            </a:r>
            <a:r>
              <a:rPr lang="en-US" sz="4300" dirty="0"/>
              <a:t>, 1888-1896 (second location to St. Joseph’s Academy)  need to verify is separate from other listed Xavier school.</a:t>
            </a:r>
          </a:p>
          <a:p>
            <a:pPr marL="0" indent="0">
              <a:buNone/>
            </a:pPr>
            <a:r>
              <a:rPr lang="en-US" sz="4300" b="1" dirty="0"/>
              <a:t>Stickney Home Mission School for Indians</a:t>
            </a:r>
            <a:r>
              <a:rPr lang="en-US" sz="4300" dirty="0"/>
              <a:t>- also, Stickney Memorial Home and Industrial School, Stickney Day School, Nooksack Boarding School, Lummi Boarding School</a:t>
            </a:r>
          </a:p>
          <a:p>
            <a:pPr marL="0" indent="0">
              <a:buNone/>
            </a:pPr>
            <a:endParaRPr lang="en-US" sz="500" dirty="0"/>
          </a:p>
        </p:txBody>
      </p:sp>
      <p:sp>
        <p:nvSpPr>
          <p:cNvPr id="376" name="Freeform: Shape 37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0459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FC2DB-CCC2-5331-9E4D-1C3526D40850}"/>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100" kern="1200">
                <a:solidFill>
                  <a:schemeClr val="tx1"/>
                </a:solidFill>
                <a:latin typeface="+mj-lt"/>
                <a:ea typeface="+mj-ea"/>
                <a:cs typeface="+mj-cs"/>
              </a:rPr>
              <a:t>Indian Boarding Schools within Washington State</a:t>
            </a:r>
          </a:p>
        </p:txBody>
      </p:sp>
      <p:sp>
        <p:nvSpPr>
          <p:cNvPr id="3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p&#10;&#10;AI-generated content may be incorrect.">
            <a:extLst>
              <a:ext uri="{FF2B5EF4-FFF2-40B4-BE49-F238E27FC236}">
                <a16:creationId xmlns:a16="http://schemas.microsoft.com/office/drawing/2014/main" id="{0EB0B61E-9E3C-C08C-5D23-B26FB60B3C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1271" y="640080"/>
            <a:ext cx="5620666" cy="5550408"/>
          </a:xfrm>
          <a:prstGeom prst="rect">
            <a:avLst/>
          </a:prstGeom>
        </p:spPr>
      </p:pic>
    </p:spTree>
    <p:extLst>
      <p:ext uri="{BB962C8B-B14F-4D97-AF65-F5344CB8AC3E}">
        <p14:creationId xmlns:p14="http://schemas.microsoft.com/office/powerpoint/2010/main" val="793403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5e803fb-044f-4330-bdc8-db2d927e63d0">YVU52Q5SSW57-2069042997-126</_dlc_DocId>
    <_dlc_DocIdUrl xmlns="95e803fb-044f-4330-bdc8-db2d927e63d0">
      <Url>https://ace/Divisions/POL/_layouts/15/DocIdRedir.aspx?ID=YVU52Q5SSW57-2069042997-126</Url>
      <Description>YVU52Q5SSW57-2069042997-126</Description>
    </_dlc_DocIdUrl>
    <SharedWithUsers xmlns="dfbe791f-bbd6-414c-9db1-8e86d083f8a2">
      <UserInfo>
        <DisplayName>Austin Hall, Ellen (ATG)</DisplayName>
        <AccountId>941</AccountId>
        <AccountType/>
      </UserInfo>
      <UserInfo>
        <DisplayName>Herat, Enoka N. (ATG)</DisplayName>
        <AccountId>5193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252FF2636384448C0DD63E2D04341F" ma:contentTypeVersion="2" ma:contentTypeDescription="Create a new document." ma:contentTypeScope="" ma:versionID="e31fb1e89a57c4b890c9d959c64a8795">
  <xsd:schema xmlns:xsd="http://www.w3.org/2001/XMLSchema" xmlns:xs="http://www.w3.org/2001/XMLSchema" xmlns:p="http://schemas.microsoft.com/office/2006/metadata/properties" xmlns:ns2="95e803fb-044f-4330-bdc8-db2d927e63d0" xmlns:ns3="dfbe791f-bbd6-414c-9db1-8e86d083f8a2" targetNamespace="http://schemas.microsoft.com/office/2006/metadata/properties" ma:root="true" ma:fieldsID="aae5ce43e76c8500c0132025869ec88b" ns2:_="" ns3:_="">
    <xsd:import namespace="95e803fb-044f-4330-bdc8-db2d927e63d0"/>
    <xsd:import namespace="dfbe791f-bbd6-414c-9db1-8e86d083f8a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803fb-044f-4330-bdc8-db2d927e63d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fbe791f-bbd6-414c-9db1-8e86d083f8a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Ite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C3605E-6B65-47BE-9CFB-0ADA0F3F334D}">
  <ds:schemaRefs>
    <ds:schemaRef ds:uri="http://purl.org/dc/elements/1.1/"/>
    <ds:schemaRef ds:uri="http://schemas.microsoft.com/office/2006/documentManagement/types"/>
    <ds:schemaRef ds:uri="95e803fb-044f-4330-bdc8-db2d927e63d0"/>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 ds:uri="dfbe791f-bbd6-414c-9db1-8e86d083f8a2"/>
    <ds:schemaRef ds:uri="http://schemas.microsoft.com/office/2006/metadata/properties"/>
  </ds:schemaRefs>
</ds:datastoreItem>
</file>

<file path=customXml/itemProps2.xml><?xml version="1.0" encoding="utf-8"?>
<ds:datastoreItem xmlns:ds="http://schemas.openxmlformats.org/officeDocument/2006/customXml" ds:itemID="{F3617EDC-D0E7-4286-A6F1-CEDCD4ADF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e803fb-044f-4330-bdc8-db2d927e63d0"/>
    <ds:schemaRef ds:uri="dfbe791f-bbd6-414c-9db1-8e86d083f8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A2495D-E4E8-408A-9220-2F1B9D61C540}">
  <ds:schemaRefs>
    <ds:schemaRef ds:uri="http://schemas.microsoft.com/sharepoint/events"/>
  </ds:schemaRefs>
</ds:datastoreItem>
</file>

<file path=customXml/itemProps4.xml><?xml version="1.0" encoding="utf-8"?>
<ds:datastoreItem xmlns:ds="http://schemas.openxmlformats.org/officeDocument/2006/customXml" ds:itemID="{F7F895AD-F440-4F7B-BEF0-2DF800A644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954</TotalTime>
  <Words>2996</Words>
  <Application>Microsoft Office PowerPoint</Application>
  <PresentationFormat>Widescreen</PresentationFormat>
  <Paragraphs>155</Paragraphs>
  <Slides>25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Aptos Display</vt:lpstr>
      <vt:lpstr>Arial</vt:lpstr>
      <vt:lpstr>Calibri</vt:lpstr>
      <vt:lpstr>Libre Franklin</vt:lpstr>
      <vt:lpstr>Office Theme</vt:lpstr>
      <vt:lpstr>Creating Indigenous Safe Spaces for Truth Telling on Indian Boarding Schools</vt:lpstr>
      <vt:lpstr>Session Overview   &amp;  Housekeeping</vt:lpstr>
      <vt:lpstr>Washington State Tribal Advisory Committee</vt:lpstr>
      <vt:lpstr>Provisos and Background</vt:lpstr>
      <vt:lpstr>   Proviso</vt:lpstr>
      <vt:lpstr>   Proviso</vt:lpstr>
      <vt:lpstr>List of Indian Boarding Schools in Washington State</vt:lpstr>
      <vt:lpstr>Indian Boarding Schools in WA State</vt:lpstr>
      <vt:lpstr>Indian Boarding Schools within Washington State</vt:lpstr>
      <vt:lpstr>Early Lessons</vt:lpstr>
      <vt:lpstr>Why I Can’t Hold Space for You Anymore </vt:lpstr>
      <vt:lpstr>Do You Really Want to Know Why I Can’t Hold Space for You Anymore? </vt:lpstr>
      <vt:lpstr>Creating “Indigenous safe spaces” within the AGO for this work to occur </vt:lpstr>
      <vt:lpstr>Eliminating the weaponization of language to center respectful interactions and actions </vt:lpstr>
      <vt:lpstr>Commitment to reducing/eliminating power imbalances </vt:lpstr>
      <vt:lpstr>The extractive nature of this type of research </vt:lpstr>
      <vt:lpstr>Assumptions about how Tribes and Community will receive this work </vt:lpstr>
      <vt:lpstr>Centering TAC Guidance </vt:lpstr>
      <vt:lpstr>“What does creating Indigenous safe spaces for truth telling mean?”   “What does it look like in practice?”</vt:lpstr>
      <vt:lpstr>“How can state institutions can show up “in a good way?” </vt:lpstr>
      <vt:lpstr>“How can/should government accountability coexist with survivor-led healing?”  </vt:lpstr>
      <vt:lpstr>Audience Reflection </vt:lpstr>
      <vt:lpstr>Thank you</vt:lpstr>
      <vt:lpstr>Links &amp; References</vt:lpstr>
      <vt:lpstr>QR Code for TAC Preliminary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McGraw, Sonja (ATG)</dc:creator>
  <cp:lastModifiedBy>McGraw, Sonja (ATG)</cp:lastModifiedBy>
  <cp:revision>11</cp:revision>
  <dcterms:created xsi:type="dcterms:W3CDTF">2025-10-16T22:08:33Z</dcterms:created>
  <dcterms:modified xsi:type="dcterms:W3CDTF">2025-12-03T19:27:03Z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0x01010063252FF2636384448C0DD63E2D04341F</vt:lpwstr>
  </property>
  <property fmtid="{D5CDD505-2E9C-101B-9397-08002B2CF9AE}" pid="3" name="_dlc_DocIdItemGuid">
    <vt:lpwstr>b234b9d5-5fb7-492d-90d7-15d6355c1011</vt:lpwstr>
  </property>
  <property fmtid="{D5CDD505-2E9C-101B-9397-08002B2CF9AE}" pid="4" name="_MarkAsFinal">
    <vt:bool>true</vt:bool>
  </property>
</Properties>
</file>