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omments/comment1.xml" ContentType="application/vnd.openxmlformats-officedocument.presentationml.comment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49" r:id="rId1"/>
  </p:sldMasterIdLst>
  <p:notesMasterIdLst>
    <p:notesMasterId r:id="rId37"/>
  </p:notesMasterIdLst>
  <p:sldIdLst>
    <p:sldId id="307" r:id="rId2"/>
    <p:sldId id="293" r:id="rId3"/>
    <p:sldId id="309" r:id="rId4"/>
    <p:sldId id="275" r:id="rId5"/>
    <p:sldId id="258" r:id="rId6"/>
    <p:sldId id="263" r:id="rId7"/>
    <p:sldId id="264" r:id="rId8"/>
    <p:sldId id="269" r:id="rId9"/>
    <p:sldId id="278" r:id="rId10"/>
    <p:sldId id="279" r:id="rId11"/>
    <p:sldId id="276" r:id="rId12"/>
    <p:sldId id="280" r:id="rId13"/>
    <p:sldId id="261" r:id="rId14"/>
    <p:sldId id="277" r:id="rId15"/>
    <p:sldId id="298" r:id="rId16"/>
    <p:sldId id="299" r:id="rId17"/>
    <p:sldId id="300" r:id="rId18"/>
    <p:sldId id="301" r:id="rId19"/>
    <p:sldId id="302" r:id="rId20"/>
    <p:sldId id="283" r:id="rId21"/>
    <p:sldId id="282" r:id="rId22"/>
    <p:sldId id="285" r:id="rId23"/>
    <p:sldId id="284" r:id="rId24"/>
    <p:sldId id="306" r:id="rId25"/>
    <p:sldId id="290" r:id="rId26"/>
    <p:sldId id="291" r:id="rId27"/>
    <p:sldId id="289" r:id="rId28"/>
    <p:sldId id="292" r:id="rId29"/>
    <p:sldId id="295" r:id="rId30"/>
    <p:sldId id="304" r:id="rId31"/>
    <p:sldId id="303" r:id="rId32"/>
    <p:sldId id="270" r:id="rId33"/>
    <p:sldId id="308" r:id="rId34"/>
    <p:sldId id="273" r:id="rId35"/>
    <p:sldId id="294"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nnedy, Travis (ATG)" initials="KT(" lastIdx="6" clrIdx="0">
    <p:extLst>
      <p:ext uri="{19B8F6BF-5375-455C-9EA6-DF929625EA0E}">
        <p15:presenceInfo xmlns:p15="http://schemas.microsoft.com/office/powerpoint/2012/main" userId="S-1-5-21-1201443527-2957782764-2640485559-48876" providerId="AD"/>
      </p:ext>
    </p:extLst>
  </p:cmAuthor>
  <p:cmAuthor id="2" name="Lumen, Rachel A. (ATG)" initials="LRA(" lastIdx="9" clrIdx="1">
    <p:extLst>
      <p:ext uri="{19B8F6BF-5375-455C-9EA6-DF929625EA0E}">
        <p15:presenceInfo xmlns:p15="http://schemas.microsoft.com/office/powerpoint/2012/main" userId="S-1-5-21-1201443527-2957782764-2640485559-46795" providerId="AD"/>
      </p:ext>
    </p:extLst>
  </p:cmAuthor>
  <p:cmAuthor id="3" name="Miller, Aileen B (ATG)" initials="MAB(" lastIdx="2" clrIdx="2">
    <p:extLst>
      <p:ext uri="{19B8F6BF-5375-455C-9EA6-DF929625EA0E}">
        <p15:presenceInfo xmlns:p15="http://schemas.microsoft.com/office/powerpoint/2012/main" userId="S-1-5-21-1201443527-2957782764-2640485559-1751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94" autoAdjust="0"/>
    <p:restoredTop sz="86395" autoAdjust="0"/>
  </p:normalViewPr>
  <p:slideViewPr>
    <p:cSldViewPr snapToGrid="0">
      <p:cViewPr varScale="1">
        <p:scale>
          <a:sx n="95" d="100"/>
          <a:sy n="95" d="100"/>
        </p:scale>
        <p:origin x="420" y="90"/>
      </p:cViewPr>
      <p:guideLst/>
    </p:cSldViewPr>
  </p:slideViewPr>
  <p:outlineViewPr>
    <p:cViewPr>
      <p:scale>
        <a:sx n="33" d="100"/>
        <a:sy n="33" d="100"/>
      </p:scale>
      <p:origin x="0" y="-963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3-01-09T13:03:50.883" idx="8">
    <p:pos x="10" y="10"/>
    <p:text>Paula - I think it is fine for you to go over this here, we can discuss the topics more than once during the CLE to help reinforce them</p:text>
    <p:extLst>
      <p:ext uri="{C676402C-5697-4E1C-873F-D02D1690AC5C}">
        <p15:threadingInfo xmlns:p15="http://schemas.microsoft.com/office/powerpoint/2012/main" timeZoneBias="48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0678A6A-2263-4A1A-833E-292DDFEF6770}" type="datetimeFigureOut">
              <a:rPr lang="en-US" smtClean="0"/>
              <a:t>5/25/2023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158CA6-638E-4EC7-AD77-6CB7B01BE2D6}" type="slidenum">
              <a:rPr lang="en-US" smtClean="0"/>
              <a:t>‹#›</a:t>
            </a:fld>
            <a:endParaRPr lang="en-US"/>
          </a:p>
        </p:txBody>
      </p:sp>
    </p:spTree>
    <p:extLst>
      <p:ext uri="{BB962C8B-B14F-4D97-AF65-F5344CB8AC3E}">
        <p14:creationId xmlns:p14="http://schemas.microsoft.com/office/powerpoint/2010/main" val="15074015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158CA6-638E-4EC7-AD77-6CB7B01BE2D6}" type="slidenum">
              <a:rPr lang="en-US" smtClean="0"/>
              <a:t>1</a:t>
            </a:fld>
            <a:endParaRPr lang="en-US"/>
          </a:p>
        </p:txBody>
      </p:sp>
    </p:spTree>
    <p:extLst>
      <p:ext uri="{BB962C8B-B14F-4D97-AF65-F5344CB8AC3E}">
        <p14:creationId xmlns:p14="http://schemas.microsoft.com/office/powerpoint/2010/main" val="22179433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158CA6-638E-4EC7-AD77-6CB7B01BE2D6}" type="slidenum">
              <a:rPr lang="en-US" smtClean="0"/>
              <a:t>13</a:t>
            </a:fld>
            <a:endParaRPr lang="en-US"/>
          </a:p>
        </p:txBody>
      </p:sp>
    </p:spTree>
    <p:extLst>
      <p:ext uri="{BB962C8B-B14F-4D97-AF65-F5344CB8AC3E}">
        <p14:creationId xmlns:p14="http://schemas.microsoft.com/office/powerpoint/2010/main" val="11366261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158CA6-638E-4EC7-AD77-6CB7B01BE2D6}" type="slidenum">
              <a:rPr lang="en-US" smtClean="0"/>
              <a:t>16</a:t>
            </a:fld>
            <a:endParaRPr lang="en-US"/>
          </a:p>
        </p:txBody>
      </p:sp>
    </p:spTree>
    <p:extLst>
      <p:ext uri="{BB962C8B-B14F-4D97-AF65-F5344CB8AC3E}">
        <p14:creationId xmlns:p14="http://schemas.microsoft.com/office/powerpoint/2010/main" val="6470058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Market</a:t>
            </a:r>
            <a:r>
              <a:rPr lang="en-US" baseline="0" dirty="0" smtClean="0"/>
              <a:t>  - low # of competitors, product/service not changing much, no practical alternatives, influx of grant money/regular grant money</a:t>
            </a:r>
          </a:p>
          <a:p>
            <a:r>
              <a:rPr lang="en-US" baseline="0" dirty="0" smtClean="0"/>
              <a:t>Suspicious Behaviors – vendors don’t bid, joint bidding by competitors, vendor never wins but keeps bidding, new entrants start and stop bidding, splitting of territory for winning, a key employee shifts to a competitor/starts a new competitive business, familiarity among vendors</a:t>
            </a:r>
          </a:p>
          <a:p>
            <a:r>
              <a:rPr lang="en-US" baseline="0" dirty="0" smtClean="0"/>
              <a:t>Suspicious Applications– last minute cross outs, same letterhead, same email, same handwriting, same grammar/math errors</a:t>
            </a:r>
          </a:p>
          <a:p>
            <a:r>
              <a:rPr lang="en-US" baseline="0" dirty="0" smtClean="0"/>
              <a:t>Suspicious Statements – “no longer bidding on those accounts” “that’s not my territory,” that “belongs to” another vendor, knowledge of a competitor’s pricing</a:t>
            </a:r>
          </a:p>
          <a:p>
            <a:r>
              <a:rPr lang="en-US" baseline="0" dirty="0" smtClean="0"/>
              <a:t>Suspicious Pricing – bid rotation, changes to pricing that are inconsistent with market conditions, always only wins in one area (bids higher in other regions), unusual equality among competitors</a:t>
            </a:r>
            <a:endParaRPr lang="en-US" dirty="0" smtClean="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75158CA6-638E-4EC7-AD77-6CB7B01BE2D6}" type="slidenum">
              <a:rPr lang="en-US" smtClean="0"/>
              <a:t>21</a:t>
            </a:fld>
            <a:endParaRPr lang="en-US"/>
          </a:p>
        </p:txBody>
      </p:sp>
    </p:spTree>
    <p:extLst>
      <p:ext uri="{BB962C8B-B14F-4D97-AF65-F5344CB8AC3E}">
        <p14:creationId xmlns:p14="http://schemas.microsoft.com/office/powerpoint/2010/main" val="39403484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smtClean="0"/>
              <a:t>Homogenous product</a:t>
            </a:r>
          </a:p>
          <a:p>
            <a:pPr lvl="1"/>
            <a:r>
              <a:rPr lang="en-US" dirty="0" smtClean="0"/>
              <a:t>Grant program for recycled printing paper</a:t>
            </a:r>
          </a:p>
          <a:p>
            <a:endParaRPr lang="en-US" dirty="0"/>
          </a:p>
        </p:txBody>
      </p:sp>
      <p:sp>
        <p:nvSpPr>
          <p:cNvPr id="4" name="Slide Number Placeholder 3"/>
          <p:cNvSpPr>
            <a:spLocks noGrp="1"/>
          </p:cNvSpPr>
          <p:nvPr>
            <p:ph type="sldNum" sz="quarter" idx="10"/>
          </p:nvPr>
        </p:nvSpPr>
        <p:spPr/>
        <p:txBody>
          <a:bodyPr/>
          <a:lstStyle/>
          <a:p>
            <a:fld id="{75158CA6-638E-4EC7-AD77-6CB7B01BE2D6}" type="slidenum">
              <a:rPr lang="en-US" smtClean="0"/>
              <a:t>22</a:t>
            </a:fld>
            <a:endParaRPr lang="en-US"/>
          </a:p>
        </p:txBody>
      </p:sp>
    </p:spTree>
    <p:extLst>
      <p:ext uri="{BB962C8B-B14F-4D97-AF65-F5344CB8AC3E}">
        <p14:creationId xmlns:p14="http://schemas.microsoft.com/office/powerpoint/2010/main" val="20885139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smtClean="0"/>
              <a:t>All bidding companies are from the same region, except for one new entrant (Columbus Paper)</a:t>
            </a:r>
          </a:p>
          <a:p>
            <a:pPr lvl="1"/>
            <a:r>
              <a:rPr lang="en-US" dirty="0" smtClean="0"/>
              <a:t>Former employee of Kalama Paper founded Quality Paper</a:t>
            </a:r>
          </a:p>
          <a:p>
            <a:pPr lvl="1"/>
            <a:r>
              <a:rPr lang="en-US" dirty="0" smtClean="0"/>
              <a:t>New entrant from further away did not bid again (seems pushed out of the market)</a:t>
            </a:r>
          </a:p>
          <a:p>
            <a:endParaRPr lang="en-US" dirty="0"/>
          </a:p>
        </p:txBody>
      </p:sp>
      <p:sp>
        <p:nvSpPr>
          <p:cNvPr id="4" name="Slide Number Placeholder 3"/>
          <p:cNvSpPr>
            <a:spLocks noGrp="1"/>
          </p:cNvSpPr>
          <p:nvPr>
            <p:ph type="sldNum" sz="quarter" idx="10"/>
          </p:nvPr>
        </p:nvSpPr>
        <p:spPr/>
        <p:txBody>
          <a:bodyPr/>
          <a:lstStyle/>
          <a:p>
            <a:fld id="{75158CA6-638E-4EC7-AD77-6CB7B01BE2D6}" type="slidenum">
              <a:rPr lang="en-US" smtClean="0"/>
              <a:t>23</a:t>
            </a:fld>
            <a:endParaRPr lang="en-US"/>
          </a:p>
        </p:txBody>
      </p:sp>
    </p:spTree>
    <p:extLst>
      <p:ext uri="{BB962C8B-B14F-4D97-AF65-F5344CB8AC3E}">
        <p14:creationId xmlns:p14="http://schemas.microsoft.com/office/powerpoint/2010/main" val="20927454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Big jump in winning</a:t>
            </a:r>
            <a:r>
              <a:rPr lang="en-US" baseline="0" dirty="0" smtClean="0"/>
              <a:t> bidder’s pricing each year</a:t>
            </a:r>
          </a:p>
          <a:p>
            <a:r>
              <a:rPr lang="en-US" baseline="0" dirty="0" smtClean="0"/>
              <a:t>Rotated winners</a:t>
            </a:r>
          </a:p>
          <a:p>
            <a:r>
              <a:rPr lang="en-US" baseline="0" dirty="0" smtClean="0"/>
              <a:t>Quality paper always loses </a:t>
            </a:r>
          </a:p>
          <a:p>
            <a:r>
              <a:rPr lang="en-US" baseline="0" dirty="0" smtClean="0"/>
              <a:t>Hans paper always declines</a:t>
            </a:r>
          </a:p>
          <a:p>
            <a:r>
              <a:rPr lang="en-US" baseline="0" dirty="0" smtClean="0"/>
              <a:t>Columbus paper didn’t re bid despite being competitive in the 2020 bid cycle</a:t>
            </a:r>
          </a:p>
          <a:p>
            <a:endParaRPr lang="en-US" baseline="0" dirty="0" smtClean="0"/>
          </a:p>
        </p:txBody>
      </p:sp>
      <p:sp>
        <p:nvSpPr>
          <p:cNvPr id="4" name="Slide Number Placeholder 3"/>
          <p:cNvSpPr>
            <a:spLocks noGrp="1"/>
          </p:cNvSpPr>
          <p:nvPr>
            <p:ph type="sldNum" sz="quarter" idx="10"/>
          </p:nvPr>
        </p:nvSpPr>
        <p:spPr/>
        <p:txBody>
          <a:bodyPr/>
          <a:lstStyle/>
          <a:p>
            <a:fld id="{75158CA6-638E-4EC7-AD77-6CB7B01BE2D6}" type="slidenum">
              <a:rPr lang="en-US" smtClean="0"/>
              <a:t>24</a:t>
            </a:fld>
            <a:endParaRPr lang="en-US"/>
          </a:p>
        </p:txBody>
      </p:sp>
    </p:spTree>
    <p:extLst>
      <p:ext uri="{BB962C8B-B14F-4D97-AF65-F5344CB8AC3E}">
        <p14:creationId xmlns:p14="http://schemas.microsoft.com/office/powerpoint/2010/main" val="30876260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smtClean="0"/>
              <a:t>Grammar/math errors carried across bids (Recycled Paper and Quality Paper Co. Bid)</a:t>
            </a:r>
          </a:p>
          <a:p>
            <a:pPr lvl="1"/>
            <a:r>
              <a:rPr lang="en-US" dirty="0" smtClean="0"/>
              <a:t>Last minute cross outs (Quality Paper Co. Bid)</a:t>
            </a:r>
          </a:p>
          <a:p>
            <a:pPr lvl="1"/>
            <a:r>
              <a:rPr lang="en-US" dirty="0" smtClean="0"/>
              <a:t>Unusual equality among competitors (exact same margin and transportation costs)</a:t>
            </a:r>
          </a:p>
          <a:p>
            <a:endParaRPr lang="en-US" dirty="0"/>
          </a:p>
        </p:txBody>
      </p:sp>
      <p:sp>
        <p:nvSpPr>
          <p:cNvPr id="4" name="Slide Number Placeholder 3"/>
          <p:cNvSpPr>
            <a:spLocks noGrp="1"/>
          </p:cNvSpPr>
          <p:nvPr>
            <p:ph type="sldNum" sz="quarter" idx="10"/>
          </p:nvPr>
        </p:nvSpPr>
        <p:spPr/>
        <p:txBody>
          <a:bodyPr/>
          <a:lstStyle/>
          <a:p>
            <a:fld id="{75158CA6-638E-4EC7-AD77-6CB7B01BE2D6}" type="slidenum">
              <a:rPr lang="en-US" smtClean="0"/>
              <a:t>25</a:t>
            </a:fld>
            <a:endParaRPr lang="en-US"/>
          </a:p>
        </p:txBody>
      </p:sp>
    </p:spTree>
    <p:extLst>
      <p:ext uri="{BB962C8B-B14F-4D97-AF65-F5344CB8AC3E}">
        <p14:creationId xmlns:p14="http://schemas.microsoft.com/office/powerpoint/2010/main" val="13888464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28650" lvl="1" indent="-171450">
              <a:buFont typeface="Arial" panose="020B0604020202020204" pitchFamily="34" charset="0"/>
              <a:buChar char="•"/>
            </a:pPr>
            <a:r>
              <a:rPr lang="en-US" dirty="0" smtClean="0"/>
              <a:t>Grammar/math errors carried across bids (Recycled Paper and Quality Paper Co. Bid)</a:t>
            </a:r>
          </a:p>
          <a:p>
            <a:pPr marL="628650" lvl="1" indent="-171450">
              <a:buFont typeface="Arial" panose="020B0604020202020204" pitchFamily="34" charset="0"/>
              <a:buChar char="•"/>
            </a:pPr>
            <a:r>
              <a:rPr lang="en-US" dirty="0" smtClean="0"/>
              <a:t>Last minute cross outs (Quality Paper Co. Bid)</a:t>
            </a:r>
          </a:p>
          <a:p>
            <a:pPr marL="628650" lvl="1" indent="-171450">
              <a:buFont typeface="Arial" panose="020B0604020202020204" pitchFamily="34" charset="0"/>
              <a:buChar char="•"/>
            </a:pPr>
            <a:r>
              <a:rPr lang="en-US" dirty="0" smtClean="0"/>
              <a:t>Unusual equality among competitors (exact same margin and transportation costs)</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75158CA6-638E-4EC7-AD77-6CB7B01BE2D6}" type="slidenum">
              <a:rPr lang="en-US" smtClean="0"/>
              <a:t>26</a:t>
            </a:fld>
            <a:endParaRPr lang="en-US"/>
          </a:p>
        </p:txBody>
      </p:sp>
    </p:spTree>
    <p:extLst>
      <p:ext uri="{BB962C8B-B14F-4D97-AF65-F5344CB8AC3E}">
        <p14:creationId xmlns:p14="http://schemas.microsoft.com/office/powerpoint/2010/main" val="41460950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200" dirty="0" smtClean="0"/>
              <a:t>Hans Paper Co.’s email address is @Paper-Pacific.com</a:t>
            </a:r>
          </a:p>
          <a:p>
            <a:pPr lvl="1"/>
            <a:r>
              <a:rPr lang="en-US" sz="1200" dirty="0" smtClean="0"/>
              <a:t>Hans discusses a bid being potentially not in their territory, suggesting geographic allocation of markets</a:t>
            </a:r>
          </a:p>
          <a:p>
            <a:pPr lvl="1"/>
            <a:r>
              <a:rPr lang="en-US" sz="1200" dirty="0" smtClean="0"/>
              <a:t>There is a regional paper conference (potential setting for information sharing)</a:t>
            </a:r>
          </a:p>
          <a:p>
            <a:endParaRPr lang="en-US" dirty="0"/>
          </a:p>
        </p:txBody>
      </p:sp>
      <p:sp>
        <p:nvSpPr>
          <p:cNvPr id="4" name="Slide Number Placeholder 3"/>
          <p:cNvSpPr>
            <a:spLocks noGrp="1"/>
          </p:cNvSpPr>
          <p:nvPr>
            <p:ph type="sldNum" sz="quarter" idx="10"/>
          </p:nvPr>
        </p:nvSpPr>
        <p:spPr/>
        <p:txBody>
          <a:bodyPr/>
          <a:lstStyle/>
          <a:p>
            <a:fld id="{75158CA6-638E-4EC7-AD77-6CB7B01BE2D6}" type="slidenum">
              <a:rPr lang="en-US" smtClean="0"/>
              <a:t>27</a:t>
            </a:fld>
            <a:endParaRPr lang="en-US"/>
          </a:p>
        </p:txBody>
      </p:sp>
    </p:spTree>
    <p:extLst>
      <p:ext uri="{BB962C8B-B14F-4D97-AF65-F5344CB8AC3E}">
        <p14:creationId xmlns:p14="http://schemas.microsoft.com/office/powerpoint/2010/main" val="33374564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700" dirty="0" smtClean="0"/>
              <a:t>Pauline copied Luther from Quality Paper (a competitor) to the email</a:t>
            </a:r>
          </a:p>
          <a:p>
            <a:pPr lvl="1"/>
            <a:r>
              <a:rPr lang="en-US" sz="1700" dirty="0" smtClean="0"/>
              <a:t>Paper-Pacific seems to be subcontracting to Quality Paper Co.</a:t>
            </a:r>
            <a:endParaRPr lang="en-US" sz="1700" dirty="0"/>
          </a:p>
        </p:txBody>
      </p:sp>
      <p:sp>
        <p:nvSpPr>
          <p:cNvPr id="4" name="Slide Number Placeholder 3"/>
          <p:cNvSpPr>
            <a:spLocks noGrp="1"/>
          </p:cNvSpPr>
          <p:nvPr>
            <p:ph type="sldNum" sz="quarter" idx="10"/>
          </p:nvPr>
        </p:nvSpPr>
        <p:spPr/>
        <p:txBody>
          <a:bodyPr/>
          <a:lstStyle/>
          <a:p>
            <a:fld id="{75158CA6-638E-4EC7-AD77-6CB7B01BE2D6}" type="slidenum">
              <a:rPr lang="en-US" smtClean="0"/>
              <a:t>28</a:t>
            </a:fld>
            <a:endParaRPr lang="en-US"/>
          </a:p>
        </p:txBody>
      </p:sp>
    </p:spTree>
    <p:extLst>
      <p:ext uri="{BB962C8B-B14F-4D97-AF65-F5344CB8AC3E}">
        <p14:creationId xmlns:p14="http://schemas.microsoft.com/office/powerpoint/2010/main" val="9268042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Ask questions through chat</a:t>
            </a:r>
          </a:p>
          <a:p>
            <a:r>
              <a:rPr lang="en-US" dirty="0" smtClean="0"/>
              <a:t>Video off at end</a:t>
            </a:r>
          </a:p>
          <a:p>
            <a:r>
              <a:rPr lang="en-US" dirty="0" smtClean="0"/>
              <a:t>$3.7</a:t>
            </a:r>
            <a:r>
              <a:rPr lang="en-US" baseline="0" dirty="0" smtClean="0"/>
              <a:t> billion – there is a link to the federal government materials with more specifics about these funds and where they are going in the resources at the end of the presentation materials</a:t>
            </a:r>
            <a:endParaRPr lang="en-US" dirty="0"/>
          </a:p>
        </p:txBody>
      </p:sp>
      <p:sp>
        <p:nvSpPr>
          <p:cNvPr id="4" name="Slide Number Placeholder 3"/>
          <p:cNvSpPr>
            <a:spLocks noGrp="1"/>
          </p:cNvSpPr>
          <p:nvPr>
            <p:ph type="sldNum" sz="quarter" idx="10"/>
          </p:nvPr>
        </p:nvSpPr>
        <p:spPr/>
        <p:txBody>
          <a:bodyPr/>
          <a:lstStyle/>
          <a:p>
            <a:fld id="{75158CA6-638E-4EC7-AD77-6CB7B01BE2D6}" type="slidenum">
              <a:rPr lang="en-US" smtClean="0"/>
              <a:t>2</a:t>
            </a:fld>
            <a:endParaRPr lang="en-US"/>
          </a:p>
        </p:txBody>
      </p:sp>
    </p:spTree>
    <p:extLst>
      <p:ext uri="{BB962C8B-B14F-4D97-AF65-F5344CB8AC3E}">
        <p14:creationId xmlns:p14="http://schemas.microsoft.com/office/powerpoint/2010/main" val="20145375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sz="1200" dirty="0" smtClean="0"/>
              <a:t>Rotating Winners – Kalama, Paper-Pacific, and Recycled Paper</a:t>
            </a:r>
          </a:p>
          <a:p>
            <a:r>
              <a:rPr lang="en-US" altLang="en-US" sz="1200" dirty="0" smtClean="0"/>
              <a:t>Always Winning/Losing – Quality Paper</a:t>
            </a:r>
          </a:p>
          <a:p>
            <a:r>
              <a:rPr lang="en-US" altLang="en-US" sz="1200" dirty="0" smtClean="0"/>
              <a:t>Inexplicable Pricing Variance – All </a:t>
            </a:r>
          </a:p>
          <a:p>
            <a:r>
              <a:rPr lang="en-US" altLang="en-US" sz="1200" dirty="0" smtClean="0"/>
              <a:t>Fewer Bidders than Usual – Hans/Columbus Co.</a:t>
            </a:r>
          </a:p>
          <a:p>
            <a:r>
              <a:rPr lang="en-US" altLang="en-US" sz="1200" dirty="0" smtClean="0"/>
              <a:t>Subcontracting to Competitor – Quality Paper</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75158CA6-638E-4EC7-AD77-6CB7B01BE2D6}" type="slidenum">
              <a:rPr lang="en-US" smtClean="0"/>
              <a:t>29</a:t>
            </a:fld>
            <a:endParaRPr lang="en-US"/>
          </a:p>
        </p:txBody>
      </p:sp>
    </p:spTree>
    <p:extLst>
      <p:ext uri="{BB962C8B-B14F-4D97-AF65-F5344CB8AC3E}">
        <p14:creationId xmlns:p14="http://schemas.microsoft.com/office/powerpoint/2010/main" val="21144209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dirty="0" smtClean="0"/>
              <a:t>Bid Suppression</a:t>
            </a:r>
            <a:r>
              <a:rPr lang="en-US" sz="1200" dirty="0" smtClean="0"/>
              <a:t>: Hans</a:t>
            </a:r>
          </a:p>
          <a:p>
            <a:r>
              <a:rPr lang="en-US" sz="1200" u="sng" dirty="0" smtClean="0"/>
              <a:t>Complementary Bidding</a:t>
            </a:r>
            <a:r>
              <a:rPr lang="en-US" sz="1200" dirty="0" smtClean="0"/>
              <a:t>: Quality Paper</a:t>
            </a:r>
          </a:p>
          <a:p>
            <a:r>
              <a:rPr lang="en-US" sz="1200" u="sng" dirty="0" smtClean="0"/>
              <a:t>Bid Rotation</a:t>
            </a:r>
            <a:r>
              <a:rPr lang="en-US" sz="1200" dirty="0" smtClean="0"/>
              <a:t>: Conspirators take turns being the low/winning bidder.</a:t>
            </a:r>
          </a:p>
          <a:p>
            <a:r>
              <a:rPr lang="en-US" sz="1200" u="sng" dirty="0" smtClean="0"/>
              <a:t>Subcontracting</a:t>
            </a:r>
            <a:r>
              <a:rPr lang="en-US" sz="1200" dirty="0" smtClean="0"/>
              <a:t>: Losing bidders receive subcontracts or supply contracts from winning bidder.</a:t>
            </a:r>
          </a:p>
          <a:p>
            <a:r>
              <a:rPr lang="en-US" sz="1200" u="sng" dirty="0" smtClean="0"/>
              <a:t>Price Fixing in Bids</a:t>
            </a:r>
            <a:r>
              <a:rPr lang="en-US" sz="1200" dirty="0" smtClean="0"/>
              <a:t>: Competitors agree to raise price of bids.</a:t>
            </a:r>
          </a:p>
          <a:p>
            <a:endParaRPr lang="en-US" dirty="0"/>
          </a:p>
        </p:txBody>
      </p:sp>
      <p:sp>
        <p:nvSpPr>
          <p:cNvPr id="4" name="Slide Number Placeholder 3"/>
          <p:cNvSpPr>
            <a:spLocks noGrp="1"/>
          </p:cNvSpPr>
          <p:nvPr>
            <p:ph type="sldNum" sz="quarter" idx="10"/>
          </p:nvPr>
        </p:nvSpPr>
        <p:spPr/>
        <p:txBody>
          <a:bodyPr/>
          <a:lstStyle/>
          <a:p>
            <a:fld id="{75158CA6-638E-4EC7-AD77-6CB7B01BE2D6}" type="slidenum">
              <a:rPr lang="en-US" smtClean="0"/>
              <a:t>30</a:t>
            </a:fld>
            <a:endParaRPr lang="en-US"/>
          </a:p>
        </p:txBody>
      </p:sp>
    </p:spTree>
    <p:extLst>
      <p:ext uri="{BB962C8B-B14F-4D97-AF65-F5344CB8AC3E}">
        <p14:creationId xmlns:p14="http://schemas.microsoft.com/office/powerpoint/2010/main" val="8732943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158CA6-638E-4EC7-AD77-6CB7B01BE2D6}" type="slidenum">
              <a:rPr lang="en-US" smtClean="0"/>
              <a:t>34</a:t>
            </a:fld>
            <a:endParaRPr lang="en-US"/>
          </a:p>
        </p:txBody>
      </p:sp>
    </p:spTree>
    <p:extLst>
      <p:ext uri="{BB962C8B-B14F-4D97-AF65-F5344CB8AC3E}">
        <p14:creationId xmlns:p14="http://schemas.microsoft.com/office/powerpoint/2010/main" val="12230462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158CA6-638E-4EC7-AD77-6CB7B01BE2D6}" type="slidenum">
              <a:rPr lang="en-US" smtClean="0"/>
              <a:t>4</a:t>
            </a:fld>
            <a:endParaRPr lang="en-US"/>
          </a:p>
        </p:txBody>
      </p:sp>
    </p:spTree>
    <p:extLst>
      <p:ext uri="{BB962C8B-B14F-4D97-AF65-F5344CB8AC3E}">
        <p14:creationId xmlns:p14="http://schemas.microsoft.com/office/powerpoint/2010/main" val="8649930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158CA6-638E-4EC7-AD77-6CB7B01BE2D6}" type="slidenum">
              <a:rPr lang="en-US" smtClean="0"/>
              <a:t>5</a:t>
            </a:fld>
            <a:endParaRPr lang="en-US"/>
          </a:p>
        </p:txBody>
      </p:sp>
    </p:spTree>
    <p:extLst>
      <p:ext uri="{BB962C8B-B14F-4D97-AF65-F5344CB8AC3E}">
        <p14:creationId xmlns:p14="http://schemas.microsoft.com/office/powerpoint/2010/main" val="16342760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158CA6-638E-4EC7-AD77-6CB7B01BE2D6}" type="slidenum">
              <a:rPr lang="en-US" smtClean="0"/>
              <a:t>6</a:t>
            </a:fld>
            <a:endParaRPr lang="en-US"/>
          </a:p>
        </p:txBody>
      </p:sp>
    </p:spTree>
    <p:extLst>
      <p:ext uri="{BB962C8B-B14F-4D97-AF65-F5344CB8AC3E}">
        <p14:creationId xmlns:p14="http://schemas.microsoft.com/office/powerpoint/2010/main" val="32450395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158CA6-638E-4EC7-AD77-6CB7B01BE2D6}" type="slidenum">
              <a:rPr lang="en-US" smtClean="0"/>
              <a:t>7</a:t>
            </a:fld>
            <a:endParaRPr lang="en-US"/>
          </a:p>
        </p:txBody>
      </p:sp>
    </p:spTree>
    <p:extLst>
      <p:ext uri="{BB962C8B-B14F-4D97-AF65-F5344CB8AC3E}">
        <p14:creationId xmlns:p14="http://schemas.microsoft.com/office/powerpoint/2010/main" val="17563460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75158CA6-638E-4EC7-AD77-6CB7B01BE2D6}" type="slidenum">
              <a:rPr lang="en-US" smtClean="0"/>
              <a:t>8</a:t>
            </a:fld>
            <a:endParaRPr lang="en-US"/>
          </a:p>
        </p:txBody>
      </p:sp>
    </p:spTree>
    <p:extLst>
      <p:ext uri="{BB962C8B-B14F-4D97-AF65-F5344CB8AC3E}">
        <p14:creationId xmlns:p14="http://schemas.microsoft.com/office/powerpoint/2010/main" val="17004820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5158CA6-638E-4EC7-AD77-6CB7B01BE2D6}" type="slidenum">
              <a:rPr lang="en-US" smtClean="0"/>
              <a:t>9</a:t>
            </a:fld>
            <a:endParaRPr lang="en-US"/>
          </a:p>
        </p:txBody>
      </p:sp>
    </p:spTree>
    <p:extLst>
      <p:ext uri="{BB962C8B-B14F-4D97-AF65-F5344CB8AC3E}">
        <p14:creationId xmlns:p14="http://schemas.microsoft.com/office/powerpoint/2010/main" val="2873939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may</a:t>
            </a:r>
            <a:r>
              <a:rPr lang="en-US" baseline="0" dirty="0" smtClean="0"/>
              <a:t> be more adequate for Rachel’s portion – I got it from a previous presentation</a:t>
            </a:r>
          </a:p>
          <a:p>
            <a:endParaRPr lang="en-US" baseline="0" dirty="0" smtClean="0"/>
          </a:p>
          <a:p>
            <a:r>
              <a:rPr lang="en-US" altLang="en-US" b="1" dirty="0" smtClean="0"/>
              <a:t>Rotating Winners</a:t>
            </a:r>
            <a:r>
              <a:rPr lang="en-US" altLang="en-US" dirty="0" smtClean="0"/>
              <a:t>. The same suppliers, with similar capabilities, submit bids and each company seems to take a turn being the successful bidder (bid rotation)</a:t>
            </a:r>
          </a:p>
          <a:p>
            <a:r>
              <a:rPr lang="en-US" altLang="en-US" b="1" dirty="0" smtClean="0"/>
              <a:t>Always Winning/Losing</a:t>
            </a:r>
            <a:r>
              <a:rPr lang="en-US" altLang="en-US" dirty="0" smtClean="0"/>
              <a:t>. The same company always wins a particular procurement and there are other companies with similar capabilities, but either don’t bid or consistently submit higher bids (bid suppression or complementary bid)</a:t>
            </a:r>
          </a:p>
          <a:p>
            <a:r>
              <a:rPr lang="en-US" altLang="en-US" b="1" dirty="0" smtClean="0"/>
              <a:t>Inexplicable Pricing Variance</a:t>
            </a:r>
            <a:r>
              <a:rPr lang="en-US" altLang="en-US" dirty="0" smtClean="0"/>
              <a:t>. Some bids are much higher than published price lists, previous bids by the same firms, or engineering cost estimates</a:t>
            </a:r>
          </a:p>
          <a:p>
            <a:r>
              <a:rPr lang="en-US" altLang="en-US" b="1" dirty="0" smtClean="0"/>
              <a:t>Less Bidders than Usual</a:t>
            </a:r>
            <a:r>
              <a:rPr lang="en-US" altLang="en-US" dirty="0" smtClean="0"/>
              <a:t>. Fewer than normal competitors submit bids, and there is no economic explanation for the reduction in competitors, i.e. full workload, bankruptcy, etc.</a:t>
            </a:r>
          </a:p>
          <a:p>
            <a:r>
              <a:rPr lang="en-US" altLang="en-US" b="1" dirty="0" smtClean="0"/>
              <a:t>Inexplicable Pricing Variance. </a:t>
            </a:r>
            <a:r>
              <a:rPr lang="en-US" altLang="en-US" dirty="0" smtClean="0"/>
              <a:t>A company appears to be bidding substantially higher on some bids than on other bids, with no apparent cost differences to account for the difference</a:t>
            </a:r>
          </a:p>
          <a:p>
            <a:r>
              <a:rPr lang="en-US" altLang="en-US" b="1" dirty="0" smtClean="0"/>
              <a:t>Subcontracting to Competitor. </a:t>
            </a:r>
            <a:r>
              <a:rPr lang="en-US" altLang="en-US" dirty="0" smtClean="0"/>
              <a:t>A successful bidder subcontracts work to competitors that submitted unsuccessful bids on the same project</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75158CA6-638E-4EC7-AD77-6CB7B01BE2D6}" type="slidenum">
              <a:rPr lang="en-US" smtClean="0"/>
              <a:t>12</a:t>
            </a:fld>
            <a:endParaRPr lang="en-US"/>
          </a:p>
        </p:txBody>
      </p:sp>
    </p:spTree>
    <p:extLst>
      <p:ext uri="{BB962C8B-B14F-4D97-AF65-F5344CB8AC3E}">
        <p14:creationId xmlns:p14="http://schemas.microsoft.com/office/powerpoint/2010/main" val="13639925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204AE4E-9FA0-44D6-AD5E-561FF246A007}" type="datetimeFigureOut">
              <a:rPr lang="en-US" smtClean="0"/>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7A370E-1565-4188-B754-542528AE40EA}" type="slidenum">
              <a:rPr lang="en-US" smtClean="0"/>
              <a:t>‹#›</a:t>
            </a:fld>
            <a:endParaRPr lang="en-US"/>
          </a:p>
        </p:txBody>
      </p:sp>
    </p:spTree>
    <p:extLst>
      <p:ext uri="{BB962C8B-B14F-4D97-AF65-F5344CB8AC3E}">
        <p14:creationId xmlns:p14="http://schemas.microsoft.com/office/powerpoint/2010/main" val="221920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204AE4E-9FA0-44D6-AD5E-561FF246A007}" type="datetimeFigureOut">
              <a:rPr lang="en-US" smtClean="0"/>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7A370E-1565-4188-B754-542528AE40EA}" type="slidenum">
              <a:rPr lang="en-US" smtClean="0"/>
              <a:t>‹#›</a:t>
            </a:fld>
            <a:endParaRPr lang="en-US"/>
          </a:p>
        </p:txBody>
      </p:sp>
    </p:spTree>
    <p:extLst>
      <p:ext uri="{BB962C8B-B14F-4D97-AF65-F5344CB8AC3E}">
        <p14:creationId xmlns:p14="http://schemas.microsoft.com/office/powerpoint/2010/main" val="192056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204AE4E-9FA0-44D6-AD5E-561FF246A007}" type="datetimeFigureOut">
              <a:rPr lang="en-US" smtClean="0"/>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7A370E-1565-4188-B754-542528AE40EA}"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934365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204AE4E-9FA0-44D6-AD5E-561FF246A007}" type="datetimeFigureOut">
              <a:rPr lang="en-US" smtClean="0"/>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7A370E-1565-4188-B754-542528AE40EA}" type="slidenum">
              <a:rPr lang="en-US" smtClean="0"/>
              <a:t>‹#›</a:t>
            </a:fld>
            <a:endParaRPr lang="en-US"/>
          </a:p>
        </p:txBody>
      </p:sp>
    </p:spTree>
    <p:extLst>
      <p:ext uri="{BB962C8B-B14F-4D97-AF65-F5344CB8AC3E}">
        <p14:creationId xmlns:p14="http://schemas.microsoft.com/office/powerpoint/2010/main" val="41668065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204AE4E-9FA0-44D6-AD5E-561FF246A007}" type="datetimeFigureOut">
              <a:rPr lang="en-US" smtClean="0"/>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7A370E-1565-4188-B754-542528AE40E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191043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204AE4E-9FA0-44D6-AD5E-561FF246A007}" type="datetimeFigureOut">
              <a:rPr lang="en-US" smtClean="0"/>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7A370E-1565-4188-B754-542528AE40EA}" type="slidenum">
              <a:rPr lang="en-US" smtClean="0"/>
              <a:t>‹#›</a:t>
            </a:fld>
            <a:endParaRPr lang="en-US"/>
          </a:p>
        </p:txBody>
      </p:sp>
    </p:spTree>
    <p:extLst>
      <p:ext uri="{BB962C8B-B14F-4D97-AF65-F5344CB8AC3E}">
        <p14:creationId xmlns:p14="http://schemas.microsoft.com/office/powerpoint/2010/main" val="33972687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04AE4E-9FA0-44D6-AD5E-561FF246A007}" type="datetimeFigureOut">
              <a:rPr lang="en-US" smtClean="0"/>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7A370E-1565-4188-B754-542528AE40EA}" type="slidenum">
              <a:rPr lang="en-US" smtClean="0"/>
              <a:t>‹#›</a:t>
            </a:fld>
            <a:endParaRPr lang="en-US"/>
          </a:p>
        </p:txBody>
      </p:sp>
    </p:spTree>
    <p:extLst>
      <p:ext uri="{BB962C8B-B14F-4D97-AF65-F5344CB8AC3E}">
        <p14:creationId xmlns:p14="http://schemas.microsoft.com/office/powerpoint/2010/main" val="1972746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04AE4E-9FA0-44D6-AD5E-561FF246A007}" type="datetimeFigureOut">
              <a:rPr lang="en-US" smtClean="0"/>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7A370E-1565-4188-B754-542528AE40EA}" type="slidenum">
              <a:rPr lang="en-US" smtClean="0"/>
              <a:t>‹#›</a:t>
            </a:fld>
            <a:endParaRPr lang="en-US"/>
          </a:p>
        </p:txBody>
      </p:sp>
    </p:spTree>
    <p:extLst>
      <p:ext uri="{BB962C8B-B14F-4D97-AF65-F5344CB8AC3E}">
        <p14:creationId xmlns:p14="http://schemas.microsoft.com/office/powerpoint/2010/main" val="2952142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204AE4E-9FA0-44D6-AD5E-561FF246A007}" type="datetimeFigureOut">
              <a:rPr lang="en-US" smtClean="0"/>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7A370E-1565-4188-B754-542528AE40EA}" type="slidenum">
              <a:rPr lang="en-US" smtClean="0"/>
              <a:t>‹#›</a:t>
            </a:fld>
            <a:endParaRPr lang="en-US"/>
          </a:p>
        </p:txBody>
      </p:sp>
    </p:spTree>
    <p:extLst>
      <p:ext uri="{BB962C8B-B14F-4D97-AF65-F5344CB8AC3E}">
        <p14:creationId xmlns:p14="http://schemas.microsoft.com/office/powerpoint/2010/main" val="2259021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204AE4E-9FA0-44D6-AD5E-561FF246A007}" type="datetimeFigureOut">
              <a:rPr lang="en-US" smtClean="0"/>
              <a:t>5/25/2023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7A370E-1565-4188-B754-542528AE40EA}" type="slidenum">
              <a:rPr lang="en-US" smtClean="0"/>
              <a:t>‹#›</a:t>
            </a:fld>
            <a:endParaRPr lang="en-US"/>
          </a:p>
        </p:txBody>
      </p:sp>
    </p:spTree>
    <p:extLst>
      <p:ext uri="{BB962C8B-B14F-4D97-AF65-F5344CB8AC3E}">
        <p14:creationId xmlns:p14="http://schemas.microsoft.com/office/powerpoint/2010/main" val="1866865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204AE4E-9FA0-44D6-AD5E-561FF246A007}" type="datetimeFigureOut">
              <a:rPr lang="en-US" smtClean="0"/>
              <a:t>5/25/2023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7A370E-1565-4188-B754-542528AE40EA}" type="slidenum">
              <a:rPr lang="en-US" smtClean="0"/>
              <a:t>‹#›</a:t>
            </a:fld>
            <a:endParaRPr lang="en-US"/>
          </a:p>
        </p:txBody>
      </p:sp>
    </p:spTree>
    <p:extLst>
      <p:ext uri="{BB962C8B-B14F-4D97-AF65-F5344CB8AC3E}">
        <p14:creationId xmlns:p14="http://schemas.microsoft.com/office/powerpoint/2010/main" val="2130201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204AE4E-9FA0-44D6-AD5E-561FF246A007}" type="datetimeFigureOut">
              <a:rPr lang="en-US" smtClean="0"/>
              <a:t>5/25/2023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7A370E-1565-4188-B754-542528AE40EA}" type="slidenum">
              <a:rPr lang="en-US" smtClean="0"/>
              <a:t>‹#›</a:t>
            </a:fld>
            <a:endParaRPr lang="en-US"/>
          </a:p>
        </p:txBody>
      </p:sp>
    </p:spTree>
    <p:extLst>
      <p:ext uri="{BB962C8B-B14F-4D97-AF65-F5344CB8AC3E}">
        <p14:creationId xmlns:p14="http://schemas.microsoft.com/office/powerpoint/2010/main" val="3371507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204AE4E-9FA0-44D6-AD5E-561FF246A007}" type="datetimeFigureOut">
              <a:rPr lang="en-US" smtClean="0"/>
              <a:t>5/25/2023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7A370E-1565-4188-B754-542528AE40EA}" type="slidenum">
              <a:rPr lang="en-US" smtClean="0"/>
              <a:t>‹#›</a:t>
            </a:fld>
            <a:endParaRPr lang="en-US"/>
          </a:p>
        </p:txBody>
      </p:sp>
    </p:spTree>
    <p:extLst>
      <p:ext uri="{BB962C8B-B14F-4D97-AF65-F5344CB8AC3E}">
        <p14:creationId xmlns:p14="http://schemas.microsoft.com/office/powerpoint/2010/main" val="3856884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04AE4E-9FA0-44D6-AD5E-561FF246A007}" type="datetimeFigureOut">
              <a:rPr lang="en-US" smtClean="0"/>
              <a:t>5/25/2023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7A370E-1565-4188-B754-542528AE40EA}" type="slidenum">
              <a:rPr lang="en-US" smtClean="0"/>
              <a:t>‹#›</a:t>
            </a:fld>
            <a:endParaRPr lang="en-US"/>
          </a:p>
        </p:txBody>
      </p:sp>
    </p:spTree>
    <p:extLst>
      <p:ext uri="{BB962C8B-B14F-4D97-AF65-F5344CB8AC3E}">
        <p14:creationId xmlns:p14="http://schemas.microsoft.com/office/powerpoint/2010/main" val="2879907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204AE4E-9FA0-44D6-AD5E-561FF246A007}" type="datetimeFigureOut">
              <a:rPr lang="en-US" smtClean="0"/>
              <a:t>5/25/2023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7A370E-1565-4188-B754-542528AE40EA}" type="slidenum">
              <a:rPr lang="en-US" smtClean="0"/>
              <a:t>‹#›</a:t>
            </a:fld>
            <a:endParaRPr lang="en-US"/>
          </a:p>
        </p:txBody>
      </p:sp>
    </p:spTree>
    <p:extLst>
      <p:ext uri="{BB962C8B-B14F-4D97-AF65-F5344CB8AC3E}">
        <p14:creationId xmlns:p14="http://schemas.microsoft.com/office/powerpoint/2010/main" val="4055123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2204AE4E-9FA0-44D6-AD5E-561FF246A007}" type="datetimeFigureOut">
              <a:rPr lang="en-US" smtClean="0"/>
              <a:t>5/25/2023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7A370E-1565-4188-B754-542528AE40EA}" type="slidenum">
              <a:rPr lang="en-US" smtClean="0"/>
              <a:t>‹#›</a:t>
            </a:fld>
            <a:endParaRPr lang="en-US"/>
          </a:p>
        </p:txBody>
      </p:sp>
    </p:spTree>
    <p:extLst>
      <p:ext uri="{BB962C8B-B14F-4D97-AF65-F5344CB8AC3E}">
        <p14:creationId xmlns:p14="http://schemas.microsoft.com/office/powerpoint/2010/main" val="1309716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204AE4E-9FA0-44D6-AD5E-561FF246A007}" type="datetimeFigureOut">
              <a:rPr lang="en-US" smtClean="0"/>
              <a:t>5/25/2023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37A370E-1565-4188-B754-542528AE40EA}" type="slidenum">
              <a:rPr lang="en-US" smtClean="0"/>
              <a:t>‹#›</a:t>
            </a:fld>
            <a:endParaRPr lang="en-US"/>
          </a:p>
        </p:txBody>
      </p:sp>
    </p:spTree>
    <p:extLst>
      <p:ext uri="{BB962C8B-B14F-4D97-AF65-F5344CB8AC3E}">
        <p14:creationId xmlns:p14="http://schemas.microsoft.com/office/powerpoint/2010/main" val="3229500797"/>
      </p:ext>
    </p:extLst>
  </p:cSld>
  <p:clrMap bg1="dk1" tx1="lt1" bg2="dk2" tx2="lt2" accent1="accent1" accent2="accent2" accent3="accent3" accent4="accent4" accent5="accent5" accent6="accent6" hlink="hlink" folHlink="folHlink"/>
  <p:sldLayoutIdLst>
    <p:sldLayoutId id="2147484150" r:id="rId1"/>
    <p:sldLayoutId id="2147484151" r:id="rId2"/>
    <p:sldLayoutId id="2147484152" r:id="rId3"/>
    <p:sldLayoutId id="2147484153" r:id="rId4"/>
    <p:sldLayoutId id="2147484154" r:id="rId5"/>
    <p:sldLayoutId id="2147484155" r:id="rId6"/>
    <p:sldLayoutId id="2147484156" r:id="rId7"/>
    <p:sldLayoutId id="2147484157" r:id="rId8"/>
    <p:sldLayoutId id="2147484158" r:id="rId9"/>
    <p:sldLayoutId id="2147484159" r:id="rId10"/>
    <p:sldLayoutId id="2147484160" r:id="rId11"/>
    <p:sldLayoutId id="2147484161" r:id="rId12"/>
    <p:sldLayoutId id="2147484162" r:id="rId13"/>
    <p:sldLayoutId id="2147484163" r:id="rId14"/>
    <p:sldLayoutId id="2147484164" r:id="rId15"/>
    <p:sldLayoutId id="214748416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3" Type="http://schemas.openxmlformats.org/officeDocument/2006/relationships/hyperlink" Target="mailto:Hans@Paper-Pacific.com"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mailto:Luther@QualityPaper.com"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mailto:McDonald@Paper-Pacific.com" TargetMode="Externa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hyperlink" Target="mailto:monopoly@ATG.WA.GOV" TargetMode="External"/><Relationship Id="rId2" Type="http://schemas.openxmlformats.org/officeDocument/2006/relationships/hyperlink" Target="https://fortress.wa.gov/atg/formhandler/ago/AntitrustComplaint.aspx"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8" Type="http://schemas.openxmlformats.org/officeDocument/2006/relationships/hyperlink" Target="http://www.ftc.gov/bc/antitrust/index.shtm" TargetMode="External"/><Relationship Id="rId3" Type="http://schemas.openxmlformats.org/officeDocument/2006/relationships/hyperlink" Target="https://www.atg.wa.gov/antitrustunfair-trade-practices" TargetMode="External"/><Relationship Id="rId7" Type="http://schemas.openxmlformats.org/officeDocument/2006/relationships/hyperlink" Target="https://www.atg.wa.gov/guide-antitrust-laws" TargetMode="External"/><Relationship Id="rId2" Type="http://schemas.openxmlformats.org/officeDocument/2006/relationships/notesSlide" Target="../notesSlides/notesSlide22.xml"/><Relationship Id="rId1" Type="http://schemas.openxmlformats.org/officeDocument/2006/relationships/slideLayout" Target="../slideLayouts/slideLayout4.xml"/><Relationship Id="rId6" Type="http://schemas.openxmlformats.org/officeDocument/2006/relationships/hyperlink" Target="https://www.naag.org/issues/antitrust/multistate-task-force/" TargetMode="External"/><Relationship Id="rId11" Type="http://schemas.openxmlformats.org/officeDocument/2006/relationships/hyperlink" Target="https://www.govinfo.gov/content/pkg/USCODE-2019-title15/pdf/USCODE-2019-title15.pdf" TargetMode="External"/><Relationship Id="rId5" Type="http://schemas.openxmlformats.org/officeDocument/2006/relationships/hyperlink" Target="http://www.justice.gov/atr/" TargetMode="External"/><Relationship Id="rId10" Type="http://schemas.openxmlformats.org/officeDocument/2006/relationships/hyperlink" Target="http://apps.leg.wa.gov/RCW/default.aspx?cite=19.86&amp;full=true" TargetMode="External"/><Relationship Id="rId4" Type="http://schemas.openxmlformats.org/officeDocument/2006/relationships/hyperlink" Target="http://www.ftc.gov/bc/index.shtml" TargetMode="External"/><Relationship Id="rId9" Type="http://schemas.openxmlformats.org/officeDocument/2006/relationships/hyperlink" Target="https://www.justice.gov/atr/antitrust-laws-and-you"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https://d2d.gsa.gov/report/bipartisan-infrastructure-law-bil-maps-dashboard" TargetMode="External"/><Relationship Id="rId2" Type="http://schemas.openxmlformats.org/officeDocument/2006/relationships/hyperlink" Target="https://www.justice.gov/atr/red-flags-collusion" TargetMode="External"/><Relationship Id="rId1" Type="http://schemas.openxmlformats.org/officeDocument/2006/relationships/slideLayout" Target="../slideLayouts/slideLayout2.xml"/><Relationship Id="rId4" Type="http://schemas.openxmlformats.org/officeDocument/2006/relationships/hyperlink" Target="https://www.whitehouse.gov/wp-content/uploads/2022/11/Washington-BIL-State-Fact-Sheet-Nov-22.pdf"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Bid Rigging Detection</a:t>
            </a:r>
            <a:endParaRPr lang="en-US" dirty="0"/>
          </a:p>
        </p:txBody>
      </p:sp>
      <p:sp>
        <p:nvSpPr>
          <p:cNvPr id="3" name="Subtitle 2"/>
          <p:cNvSpPr>
            <a:spLocks noGrp="1"/>
          </p:cNvSpPr>
          <p:nvPr>
            <p:ph type="subTitle" idx="1"/>
          </p:nvPr>
        </p:nvSpPr>
        <p:spPr/>
        <p:txBody>
          <a:bodyPr>
            <a:normAutofit fontScale="92500" lnSpcReduction="10000"/>
          </a:bodyPr>
          <a:lstStyle/>
          <a:p>
            <a:endParaRPr lang="en-US" dirty="0" smtClean="0"/>
          </a:p>
          <a:p>
            <a:r>
              <a:rPr lang="en-US" b="1" dirty="0"/>
              <a:t>Rachel Lumen, </a:t>
            </a:r>
            <a:r>
              <a:rPr lang="en-US" b="1" dirty="0" smtClean="0"/>
              <a:t>Paula Pera</a:t>
            </a:r>
            <a:endParaRPr lang="en-US" b="1" dirty="0"/>
          </a:p>
          <a:p>
            <a:r>
              <a:rPr lang="en-US" dirty="0" smtClean="0"/>
              <a:t>Assistant Attorneys </a:t>
            </a:r>
            <a:r>
              <a:rPr lang="en-US" dirty="0"/>
              <a:t>General, Antitrust </a:t>
            </a:r>
            <a:r>
              <a:rPr lang="en-US" dirty="0" smtClean="0"/>
              <a:t>Division</a:t>
            </a:r>
          </a:p>
          <a:p>
            <a:endParaRPr lang="en-US" dirty="0"/>
          </a:p>
        </p:txBody>
      </p:sp>
      <p:sp>
        <p:nvSpPr>
          <p:cNvPr id="4" name="TextBox 3"/>
          <p:cNvSpPr txBox="1"/>
          <p:nvPr/>
        </p:nvSpPr>
        <p:spPr>
          <a:xfrm>
            <a:off x="2393255" y="6245706"/>
            <a:ext cx="7587358" cy="830997"/>
          </a:xfrm>
          <a:prstGeom prst="rect">
            <a:avLst/>
          </a:prstGeom>
          <a:noFill/>
        </p:spPr>
        <p:txBody>
          <a:bodyPr wrap="square" rtlCol="0">
            <a:spAutoFit/>
          </a:bodyPr>
          <a:lstStyle/>
          <a:p>
            <a:pPr algn="ctr"/>
            <a:r>
              <a:rPr lang="en-US" sz="1200" i="1" dirty="0"/>
              <a:t>All opinions are </a:t>
            </a:r>
            <a:r>
              <a:rPr lang="en-US" sz="1200" i="1" dirty="0" smtClean="0"/>
              <a:t>our </a:t>
            </a:r>
            <a:r>
              <a:rPr lang="en-US" sz="1200" i="1" dirty="0"/>
              <a:t>own, and do not necessarily reflect the views or opinions of </a:t>
            </a:r>
            <a:r>
              <a:rPr lang="en-US" sz="1200" i="1" dirty="0" smtClean="0"/>
              <a:t>the </a:t>
            </a:r>
            <a:r>
              <a:rPr lang="en-US" sz="1200" i="1" dirty="0"/>
              <a:t>Attorney </a:t>
            </a:r>
            <a:r>
              <a:rPr lang="en-US" sz="1200" i="1" dirty="0" smtClean="0"/>
              <a:t>General or his Office</a:t>
            </a:r>
            <a:endParaRPr lang="en-US" sz="1200" i="1" dirty="0"/>
          </a:p>
          <a:p>
            <a:endParaRPr lang="en-US" dirty="0">
              <a:solidFill>
                <a:schemeClr val="bg1"/>
              </a:solidFill>
            </a:endParaRPr>
          </a:p>
          <a:p>
            <a:endParaRPr lang="en-US" dirty="0"/>
          </a:p>
        </p:txBody>
      </p:sp>
    </p:spTree>
    <p:extLst>
      <p:ext uri="{BB962C8B-B14F-4D97-AF65-F5344CB8AC3E}">
        <p14:creationId xmlns:p14="http://schemas.microsoft.com/office/powerpoint/2010/main" val="41633598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Market Conditions Conducive to Bid Rigging</a:t>
            </a:r>
            <a:endParaRPr lang="en-US" dirty="0"/>
          </a:p>
        </p:txBody>
      </p:sp>
      <p:sp>
        <p:nvSpPr>
          <p:cNvPr id="3" name="Content Placeholder 2"/>
          <p:cNvSpPr>
            <a:spLocks noGrp="1"/>
          </p:cNvSpPr>
          <p:nvPr>
            <p:ph idx="1"/>
          </p:nvPr>
        </p:nvSpPr>
        <p:spPr>
          <a:xfrm>
            <a:off x="677334" y="2160589"/>
            <a:ext cx="8596668" cy="4484051"/>
          </a:xfrm>
        </p:spPr>
        <p:txBody>
          <a:bodyPr>
            <a:normAutofit/>
          </a:bodyPr>
          <a:lstStyle/>
          <a:p>
            <a:r>
              <a:rPr lang="en-US" altLang="en-US" sz="2000" dirty="0" smtClean="0"/>
              <a:t>Few sellers or bidders in the industry, or a small group of major vendors controls a large percentage of the market.</a:t>
            </a:r>
          </a:p>
          <a:p>
            <a:r>
              <a:rPr lang="en-US" altLang="en-US" sz="2000" dirty="0" smtClean="0"/>
              <a:t>Competitors in the industry frequently interact through social conventions, trade association meetings, shifting employment, or when conducting legitimate business.</a:t>
            </a:r>
          </a:p>
          <a:p>
            <a:r>
              <a:rPr lang="en-US" altLang="en-US" sz="2000" dirty="0" smtClean="0"/>
              <a:t>Bidders personally submit bids at the same physical location.</a:t>
            </a:r>
          </a:p>
          <a:p>
            <a:r>
              <a:rPr lang="en-US" altLang="en-US" sz="2000" dirty="0" smtClean="0"/>
              <a:t>The product is standardized (commodity), and other competitive factors, such as design, quality, or service are not prevalent.</a:t>
            </a:r>
          </a:p>
          <a:p>
            <a:r>
              <a:rPr lang="en-US" altLang="en-US" sz="2000" dirty="0" smtClean="0"/>
              <a:t>The product has no readily available substitute.</a:t>
            </a:r>
          </a:p>
          <a:p>
            <a:endParaRPr lang="en-US" sz="2000" dirty="0"/>
          </a:p>
        </p:txBody>
      </p:sp>
    </p:spTree>
    <p:extLst>
      <p:ext uri="{BB962C8B-B14F-4D97-AF65-F5344CB8AC3E}">
        <p14:creationId xmlns:p14="http://schemas.microsoft.com/office/powerpoint/2010/main" val="7497955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Bid Rigging</a:t>
            </a:r>
            <a:endParaRPr lang="en-US" dirty="0"/>
          </a:p>
        </p:txBody>
      </p:sp>
      <p:sp>
        <p:nvSpPr>
          <p:cNvPr id="3" name="Content Placeholder 2"/>
          <p:cNvSpPr>
            <a:spLocks noGrp="1"/>
          </p:cNvSpPr>
          <p:nvPr>
            <p:ph idx="1"/>
          </p:nvPr>
        </p:nvSpPr>
        <p:spPr/>
        <p:txBody>
          <a:bodyPr>
            <a:normAutofit fontScale="92500"/>
          </a:bodyPr>
          <a:lstStyle/>
          <a:p>
            <a:r>
              <a:rPr lang="en-US" sz="2400" u="sng" dirty="0" smtClean="0"/>
              <a:t>Bid Suppression</a:t>
            </a:r>
            <a:r>
              <a:rPr lang="en-US" sz="2400" dirty="0" smtClean="0"/>
              <a:t>: competitors refrain to bid in favor of winning competitor.</a:t>
            </a:r>
          </a:p>
          <a:p>
            <a:r>
              <a:rPr lang="en-US" sz="2400" u="sng" dirty="0" smtClean="0"/>
              <a:t>Complementary Bidding</a:t>
            </a:r>
            <a:r>
              <a:rPr lang="en-US" sz="2400" dirty="0" smtClean="0"/>
              <a:t>: some competitors submit bids that are too high or otherwise unacceptable.</a:t>
            </a:r>
          </a:p>
          <a:p>
            <a:r>
              <a:rPr lang="en-US" sz="2400" u="sng" dirty="0" smtClean="0"/>
              <a:t>Bid Rotation</a:t>
            </a:r>
            <a:r>
              <a:rPr lang="en-US" sz="2400" dirty="0" smtClean="0"/>
              <a:t>: Conspirators take turns being the low/winning bidder.</a:t>
            </a:r>
          </a:p>
          <a:p>
            <a:r>
              <a:rPr lang="en-US" sz="2400" u="sng" dirty="0" smtClean="0"/>
              <a:t>Subcontracting</a:t>
            </a:r>
            <a:r>
              <a:rPr lang="en-US" sz="2400" dirty="0" smtClean="0"/>
              <a:t>: Losing bidders receive subcontracts or supply contracts from winning bidder.</a:t>
            </a:r>
          </a:p>
          <a:p>
            <a:r>
              <a:rPr lang="en-US" sz="2400" u="sng" dirty="0" smtClean="0"/>
              <a:t>Price Fixing in Bids</a:t>
            </a:r>
            <a:r>
              <a:rPr lang="en-US" sz="2400" dirty="0" smtClean="0"/>
              <a:t>: </a:t>
            </a:r>
            <a:r>
              <a:rPr lang="en-US" sz="2400" dirty="0"/>
              <a:t>C</a:t>
            </a:r>
            <a:r>
              <a:rPr lang="en-US" sz="2400" dirty="0" smtClean="0"/>
              <a:t>ompetitors agree to raise price of bids.</a:t>
            </a:r>
            <a:endParaRPr lang="en-US" sz="2400" dirty="0"/>
          </a:p>
        </p:txBody>
      </p:sp>
    </p:spTree>
    <p:extLst>
      <p:ext uri="{BB962C8B-B14F-4D97-AF65-F5344CB8AC3E}">
        <p14:creationId xmlns:p14="http://schemas.microsoft.com/office/powerpoint/2010/main" val="19730567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Suspicious Bid Patterns</a:t>
            </a:r>
            <a:endParaRPr lang="en-US" dirty="0"/>
          </a:p>
        </p:txBody>
      </p:sp>
      <p:sp>
        <p:nvSpPr>
          <p:cNvPr id="3" name="Content Placeholder 2"/>
          <p:cNvSpPr>
            <a:spLocks noGrp="1"/>
          </p:cNvSpPr>
          <p:nvPr>
            <p:ph idx="1"/>
          </p:nvPr>
        </p:nvSpPr>
        <p:spPr/>
        <p:txBody>
          <a:bodyPr>
            <a:normAutofit/>
          </a:bodyPr>
          <a:lstStyle/>
          <a:p>
            <a:r>
              <a:rPr lang="en-US" altLang="en-US" sz="2800" dirty="0" smtClean="0"/>
              <a:t>Rotating Winners</a:t>
            </a:r>
            <a:endParaRPr lang="en-US" altLang="en-US" sz="2800" dirty="0"/>
          </a:p>
          <a:p>
            <a:r>
              <a:rPr lang="en-US" altLang="en-US" sz="2800" dirty="0" smtClean="0"/>
              <a:t>Always Winning/Losing</a:t>
            </a:r>
            <a:endParaRPr lang="en-US" altLang="en-US" sz="2800" dirty="0"/>
          </a:p>
          <a:p>
            <a:r>
              <a:rPr lang="en-US" altLang="en-US" sz="2800" dirty="0" smtClean="0"/>
              <a:t>Inexplicable Pricing Variance</a:t>
            </a:r>
          </a:p>
          <a:p>
            <a:r>
              <a:rPr lang="en-US" altLang="en-US" sz="2800" dirty="0" smtClean="0"/>
              <a:t>Fewer Bidders than Usual</a:t>
            </a:r>
          </a:p>
          <a:p>
            <a:r>
              <a:rPr lang="en-US" altLang="en-US" sz="2800" dirty="0" smtClean="0"/>
              <a:t>Subcontracting to Competitor</a:t>
            </a:r>
            <a:endParaRPr lang="en-US" sz="2800" dirty="0"/>
          </a:p>
        </p:txBody>
      </p:sp>
    </p:spTree>
    <p:extLst>
      <p:ext uri="{BB962C8B-B14F-4D97-AF65-F5344CB8AC3E}">
        <p14:creationId xmlns:p14="http://schemas.microsoft.com/office/powerpoint/2010/main" val="29518726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 Enforcement</a:t>
            </a:r>
            <a:endParaRPr lang="en-US" dirty="0"/>
          </a:p>
        </p:txBody>
      </p:sp>
      <p:sp>
        <p:nvSpPr>
          <p:cNvPr id="3" name="Content Placeholder 2"/>
          <p:cNvSpPr>
            <a:spLocks noGrp="1"/>
          </p:cNvSpPr>
          <p:nvPr>
            <p:ph idx="1"/>
          </p:nvPr>
        </p:nvSpPr>
        <p:spPr>
          <a:xfrm>
            <a:off x="677334" y="1690137"/>
            <a:ext cx="8596668" cy="3880773"/>
          </a:xfrm>
        </p:spPr>
        <p:txBody>
          <a:bodyPr>
            <a:noAutofit/>
          </a:bodyPr>
          <a:lstStyle/>
          <a:p>
            <a:r>
              <a:rPr lang="en-US" sz="2400" dirty="0" smtClean="0"/>
              <a:t>The Antitrust Division of the AGO enforces state </a:t>
            </a:r>
            <a:r>
              <a:rPr lang="en-US" sz="2400" dirty="0"/>
              <a:t>and federal antitrust </a:t>
            </a:r>
            <a:r>
              <a:rPr lang="en-US" sz="2400" dirty="0" smtClean="0"/>
              <a:t>laws - </a:t>
            </a:r>
            <a:r>
              <a:rPr lang="en-US" sz="2400" dirty="0"/>
              <a:t>RCW </a:t>
            </a:r>
            <a:r>
              <a:rPr lang="en-US" sz="2400" dirty="0" smtClean="0"/>
              <a:t>19.86.085</a:t>
            </a:r>
          </a:p>
          <a:p>
            <a:pPr lvl="0"/>
            <a:r>
              <a:rPr lang="en-US" sz="2400" dirty="0" smtClean="0"/>
              <a:t>AGO investigations are confidential</a:t>
            </a:r>
          </a:p>
          <a:p>
            <a:pPr lvl="0"/>
            <a:r>
              <a:rPr lang="en-US" sz="2400" dirty="0" smtClean="0"/>
              <a:t>Investigations can stem from many sources</a:t>
            </a:r>
          </a:p>
          <a:p>
            <a:pPr lvl="0"/>
            <a:r>
              <a:rPr lang="en-US" sz="2400" dirty="0" smtClean="0"/>
              <a:t>AGO can bring actions in the name of the state, or on behalf of persons residing in the state, including indirect purchasers.</a:t>
            </a:r>
          </a:p>
          <a:p>
            <a:pPr lvl="0"/>
            <a:r>
              <a:rPr lang="en-US" sz="2400" dirty="0" smtClean="0"/>
              <a:t>AGO can recover damages for injury to the state and state agencies, disgorgement of ill-gotten gains, restitution for consumers, civil penalties, and costs and attorneys’ fees.</a:t>
            </a:r>
          </a:p>
        </p:txBody>
      </p:sp>
    </p:spTree>
    <p:extLst>
      <p:ext uri="{BB962C8B-B14F-4D97-AF65-F5344CB8AC3E}">
        <p14:creationId xmlns:p14="http://schemas.microsoft.com/office/powerpoint/2010/main" val="14392927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DOJ Enforcement: </a:t>
            </a:r>
            <a:br>
              <a:rPr lang="en-US" dirty="0" smtClean="0"/>
            </a:br>
            <a:r>
              <a:rPr lang="fr-FR" dirty="0" err="1" smtClean="0"/>
              <a:t>Procurement</a:t>
            </a:r>
            <a:r>
              <a:rPr lang="fr-FR" dirty="0" smtClean="0"/>
              <a:t> </a:t>
            </a:r>
            <a:r>
              <a:rPr lang="fr-FR" dirty="0"/>
              <a:t>Collusion Strike Force (PCSF)</a:t>
            </a:r>
            <a:endParaRPr lang="en-US" dirty="0"/>
          </a:p>
        </p:txBody>
      </p:sp>
      <p:sp>
        <p:nvSpPr>
          <p:cNvPr id="3" name="Content Placeholder 2"/>
          <p:cNvSpPr>
            <a:spLocks noGrp="1"/>
          </p:cNvSpPr>
          <p:nvPr>
            <p:ph idx="1"/>
          </p:nvPr>
        </p:nvSpPr>
        <p:spPr/>
        <p:txBody>
          <a:bodyPr>
            <a:noAutofit/>
          </a:bodyPr>
          <a:lstStyle/>
          <a:p>
            <a:r>
              <a:rPr lang="en-US" sz="2200" dirty="0" smtClean="0"/>
              <a:t>PCSF: national effort </a:t>
            </a:r>
            <a:r>
              <a:rPr lang="en-US" sz="2200" dirty="0"/>
              <a:t>to protect taxpayer-funded projects at the federal, state and local level from antitrust violations and related </a:t>
            </a:r>
            <a:r>
              <a:rPr lang="en-US" sz="2200" dirty="0" smtClean="0"/>
              <a:t>crimes.</a:t>
            </a:r>
            <a:r>
              <a:rPr lang="en-US" sz="2200" dirty="0"/>
              <a:t>  </a:t>
            </a:r>
            <a:endParaRPr lang="en-US" sz="2200" dirty="0" smtClean="0"/>
          </a:p>
          <a:p>
            <a:r>
              <a:rPr lang="en-US" sz="2200" dirty="0" smtClean="0"/>
              <a:t>Includes prosecutors </a:t>
            </a:r>
            <a:r>
              <a:rPr lang="en-US" sz="2200" dirty="0"/>
              <a:t>from the </a:t>
            </a:r>
            <a:r>
              <a:rPr lang="en-US" sz="2200" dirty="0" smtClean="0"/>
              <a:t>DOJ’s Antitrust Division, U.S</a:t>
            </a:r>
            <a:r>
              <a:rPr lang="en-US" sz="2200" dirty="0"/>
              <a:t>. Attorneys’ Offices, </a:t>
            </a:r>
            <a:r>
              <a:rPr lang="en-US" sz="2200" dirty="0" smtClean="0"/>
              <a:t>the </a:t>
            </a:r>
            <a:r>
              <a:rPr lang="en-US" sz="2200" dirty="0"/>
              <a:t>FBI and partner Offices of Inspector </a:t>
            </a:r>
            <a:r>
              <a:rPr lang="en-US" sz="2200" dirty="0" smtClean="0"/>
              <a:t>General.</a:t>
            </a:r>
          </a:p>
          <a:p>
            <a:r>
              <a:rPr lang="en-US" sz="2200" dirty="0" smtClean="0"/>
              <a:t>Outreach </a:t>
            </a:r>
            <a:r>
              <a:rPr lang="en-US" sz="2200" dirty="0"/>
              <a:t>and training for procurement officials and government contractors on antitrust risks in the procurement process.  </a:t>
            </a:r>
            <a:endParaRPr lang="en-US" sz="2200" dirty="0" smtClean="0"/>
          </a:p>
          <a:p>
            <a:r>
              <a:rPr lang="en-US" sz="2200" dirty="0" smtClean="0"/>
              <a:t>Jointly </a:t>
            </a:r>
            <a:r>
              <a:rPr lang="en-US" sz="2200" dirty="0"/>
              <a:t>investigate and prosecute </a:t>
            </a:r>
            <a:r>
              <a:rPr lang="en-US" sz="2200" dirty="0" smtClean="0"/>
              <a:t>civil and criminal cases </a:t>
            </a:r>
            <a:r>
              <a:rPr lang="en-US" sz="2200" dirty="0"/>
              <a:t>that result from their targeted outreach efforts.</a:t>
            </a:r>
          </a:p>
        </p:txBody>
      </p:sp>
    </p:spTree>
    <p:extLst>
      <p:ext uri="{BB962C8B-B14F-4D97-AF65-F5344CB8AC3E}">
        <p14:creationId xmlns:p14="http://schemas.microsoft.com/office/powerpoint/2010/main" val="25816601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Bid Rigging Case Examples</a:t>
            </a:r>
            <a:endParaRPr lang="en-US" dirty="0"/>
          </a:p>
        </p:txBody>
      </p:sp>
    </p:spTree>
    <p:extLst>
      <p:ext uri="{BB962C8B-B14F-4D97-AF65-F5344CB8AC3E}">
        <p14:creationId xmlns:p14="http://schemas.microsoft.com/office/powerpoint/2010/main" val="20015193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Connecticut Insulation Conspiracy</a:t>
            </a:r>
            <a:endParaRPr lang="en-US" dirty="0"/>
          </a:p>
        </p:txBody>
      </p:sp>
      <p:pic>
        <p:nvPicPr>
          <p:cNvPr id="3078" name="Picture 6" descr="https://www.usnews.com/object/image/00000148-c6fa-d81c-a5f8-f6fb25e40000/140930-yale-submitted.jpg?update-time=1412088338375&amp;size=responsiveFlow970"/>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tretch>
            <a:fillRect/>
          </a:stretch>
        </p:blipFill>
        <p:spPr bwMode="auto">
          <a:xfrm>
            <a:off x="677334" y="2273098"/>
            <a:ext cx="4183062" cy="2790145"/>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3"/>
          <p:cNvSpPr>
            <a:spLocks noGrp="1"/>
          </p:cNvSpPr>
          <p:nvPr>
            <p:ph sz="half" idx="2"/>
          </p:nvPr>
        </p:nvSpPr>
        <p:spPr>
          <a:xfrm>
            <a:off x="5089970" y="1720517"/>
            <a:ext cx="4184034" cy="4320846"/>
          </a:xfrm>
        </p:spPr>
        <p:txBody>
          <a:bodyPr>
            <a:normAutofit fontScale="92500"/>
          </a:bodyPr>
          <a:lstStyle/>
          <a:p>
            <a:r>
              <a:rPr lang="en-US" dirty="0" smtClean="0"/>
              <a:t>US v. </a:t>
            </a:r>
            <a:r>
              <a:rPr lang="en-US" dirty="0" err="1" smtClean="0"/>
              <a:t>Langan</a:t>
            </a:r>
            <a:r>
              <a:rPr lang="en-US" dirty="0" smtClean="0"/>
              <a:t> Insulation LLC; </a:t>
            </a:r>
          </a:p>
          <a:p>
            <a:pPr lvl="1"/>
            <a:r>
              <a:rPr lang="en-US" dirty="0" smtClean="0"/>
              <a:t>Conspired with contractors to inflate prices on public and private projects</a:t>
            </a:r>
          </a:p>
          <a:p>
            <a:pPr lvl="1"/>
            <a:r>
              <a:rPr lang="en-US" dirty="0" smtClean="0"/>
              <a:t>Subcontractor </a:t>
            </a:r>
            <a:r>
              <a:rPr lang="en-US" dirty="0"/>
              <a:t>and Complementary Bidding </a:t>
            </a:r>
            <a:r>
              <a:rPr lang="en-US" dirty="0" smtClean="0"/>
              <a:t>Scheme</a:t>
            </a:r>
          </a:p>
          <a:p>
            <a:r>
              <a:rPr lang="en-US" dirty="0" smtClean="0"/>
              <a:t>US v. BC Flynn Contracting Corp. and </a:t>
            </a:r>
            <a:r>
              <a:rPr lang="en-US" dirty="0" err="1" smtClean="0"/>
              <a:t>Axion</a:t>
            </a:r>
            <a:r>
              <a:rPr lang="en-US" dirty="0" smtClean="0"/>
              <a:t> Specialty Contracting LLC</a:t>
            </a:r>
          </a:p>
          <a:p>
            <a:pPr lvl="1"/>
            <a:r>
              <a:rPr lang="en-US" dirty="0" smtClean="0"/>
              <a:t>Conspired to divvy up contracts throughout Connecticut</a:t>
            </a:r>
          </a:p>
          <a:p>
            <a:pPr lvl="1"/>
            <a:r>
              <a:rPr lang="en-US" dirty="0" smtClean="0"/>
              <a:t>Market allocation/suppression bid scheme</a:t>
            </a:r>
          </a:p>
          <a:p>
            <a:r>
              <a:rPr lang="en-US" dirty="0" smtClean="0"/>
              <a:t>Led to inflated prices for a variety of schools, municipalities and hospitals</a:t>
            </a:r>
          </a:p>
          <a:p>
            <a:endParaRPr lang="en-US" dirty="0"/>
          </a:p>
        </p:txBody>
      </p:sp>
    </p:spTree>
    <p:extLst>
      <p:ext uri="{BB962C8B-B14F-4D97-AF65-F5344CB8AC3E}">
        <p14:creationId xmlns:p14="http://schemas.microsoft.com/office/powerpoint/2010/main" val="36776532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United States v. </a:t>
            </a:r>
            <a:r>
              <a:rPr lang="en-US" dirty="0" err="1" smtClean="0"/>
              <a:t>Leveritt</a:t>
            </a:r>
            <a:endParaRPr lang="en-US" dirty="0"/>
          </a:p>
        </p:txBody>
      </p:sp>
      <p:sp>
        <p:nvSpPr>
          <p:cNvPr id="6" name="Content Placeholder 5"/>
          <p:cNvSpPr>
            <a:spLocks noGrp="1"/>
          </p:cNvSpPr>
          <p:nvPr>
            <p:ph sz="half" idx="1"/>
          </p:nvPr>
        </p:nvSpPr>
        <p:spPr/>
        <p:txBody>
          <a:bodyPr>
            <a:normAutofit fontScale="92500" lnSpcReduction="10000"/>
          </a:bodyPr>
          <a:lstStyle/>
          <a:p>
            <a:r>
              <a:rPr lang="en-US" sz="2000" dirty="0" err="1" smtClean="0"/>
              <a:t>Leveritt</a:t>
            </a:r>
            <a:r>
              <a:rPr lang="en-US" sz="2000" dirty="0" smtClean="0"/>
              <a:t> and competitor made a series of competing bids for work on military bases in Texas and Michigan</a:t>
            </a:r>
          </a:p>
          <a:p>
            <a:pPr lvl="1"/>
            <a:r>
              <a:rPr lang="en-US" sz="1800" dirty="0" smtClean="0"/>
              <a:t>He occasionally made false bids pretending to be the competitor</a:t>
            </a:r>
          </a:p>
          <a:p>
            <a:pPr lvl="1"/>
            <a:r>
              <a:rPr lang="en-US" sz="1800" dirty="0" smtClean="0"/>
              <a:t>Used program meant for disabled veterans</a:t>
            </a:r>
          </a:p>
          <a:p>
            <a:r>
              <a:rPr lang="en-US" sz="2000" dirty="0" smtClean="0"/>
              <a:t>Also provided many “gifts” to the government official overseeing the bids</a:t>
            </a:r>
          </a:p>
          <a:p>
            <a:r>
              <a:rPr lang="en-US" sz="2000" dirty="0" smtClean="0"/>
              <a:t>Complimentary/rotation bid scheme</a:t>
            </a:r>
          </a:p>
          <a:p>
            <a:endParaRPr lang="en-US" sz="2000" dirty="0" smtClean="0"/>
          </a:p>
        </p:txBody>
      </p:sp>
      <p:pic>
        <p:nvPicPr>
          <p:cNvPr id="8" name="Content Placeholder 7"/>
          <p:cNvPicPr>
            <a:picLocks noGrp="1" noChangeAspect="1"/>
          </p:cNvPicPr>
          <p:nvPr>
            <p:ph sz="half" idx="2"/>
          </p:nvPr>
        </p:nvPicPr>
        <p:blipFill>
          <a:blip r:embed="rId2"/>
          <a:stretch>
            <a:fillRect/>
          </a:stretch>
        </p:blipFill>
        <p:spPr>
          <a:xfrm>
            <a:off x="5089352" y="2912072"/>
            <a:ext cx="4184650" cy="2377806"/>
          </a:xfrm>
          <a:prstGeom prst="rect">
            <a:avLst/>
          </a:prstGeom>
        </p:spPr>
      </p:pic>
    </p:spTree>
    <p:extLst>
      <p:ext uri="{BB962C8B-B14F-4D97-AF65-F5344CB8AC3E}">
        <p14:creationId xmlns:p14="http://schemas.microsoft.com/office/powerpoint/2010/main" val="40718790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United States v. </a:t>
            </a:r>
            <a:r>
              <a:rPr lang="en-US" dirty="0" err="1" smtClean="0"/>
              <a:t>Zito</a:t>
            </a:r>
            <a:endParaRPr lang="en-US" dirty="0"/>
          </a:p>
        </p:txBody>
      </p:sp>
      <p:sp>
        <p:nvSpPr>
          <p:cNvPr id="3" name="Content Placeholder 2"/>
          <p:cNvSpPr>
            <a:spLocks noGrp="1"/>
          </p:cNvSpPr>
          <p:nvPr>
            <p:ph idx="1"/>
          </p:nvPr>
        </p:nvSpPr>
        <p:spPr/>
        <p:txBody>
          <a:bodyPr>
            <a:normAutofit fontScale="92500" lnSpcReduction="10000"/>
          </a:bodyPr>
          <a:lstStyle/>
          <a:p>
            <a:r>
              <a:rPr lang="en-US" sz="2000" dirty="0"/>
              <a:t>H</a:t>
            </a:r>
            <a:r>
              <a:rPr lang="en-US" sz="2000" dirty="0" smtClean="0"/>
              <a:t>ighway concrete crack-sealing and repair company incorporated in Montana</a:t>
            </a:r>
          </a:p>
          <a:p>
            <a:r>
              <a:rPr lang="en-US" sz="2000" dirty="0" err="1" smtClean="0"/>
              <a:t>Zito</a:t>
            </a:r>
            <a:r>
              <a:rPr lang="en-US" sz="2000" dirty="0" smtClean="0"/>
              <a:t> called competitor and proposed a “strategic partnership”</a:t>
            </a:r>
          </a:p>
          <a:p>
            <a:pPr lvl="1"/>
            <a:r>
              <a:rPr lang="en-US" sz="1800" dirty="0" err="1" smtClean="0"/>
              <a:t>Zito</a:t>
            </a:r>
            <a:r>
              <a:rPr lang="en-US" sz="1800" dirty="0" smtClean="0"/>
              <a:t> would stop bidding in South Dakota and Nebraska if competitor stopped bidding in Montana and Wyoming</a:t>
            </a:r>
          </a:p>
          <a:p>
            <a:pPr lvl="1"/>
            <a:r>
              <a:rPr lang="en-US" sz="1800" dirty="0" err="1" smtClean="0"/>
              <a:t>Zito</a:t>
            </a:r>
            <a:r>
              <a:rPr lang="en-US" sz="1800" dirty="0" smtClean="0"/>
              <a:t> also offered $100,000 to compensate competitor for lost business</a:t>
            </a:r>
          </a:p>
          <a:p>
            <a:pPr lvl="1"/>
            <a:r>
              <a:rPr lang="en-US" sz="1800" dirty="0" err="1" smtClean="0"/>
              <a:t>Zito</a:t>
            </a:r>
            <a:r>
              <a:rPr lang="en-US" sz="1800" dirty="0" smtClean="0"/>
              <a:t> stated he wanted to eliminate his competitor</a:t>
            </a:r>
          </a:p>
          <a:p>
            <a:r>
              <a:rPr lang="en-US" sz="2000" dirty="0" smtClean="0"/>
              <a:t>Competitor immediately went to the US DOT Inspector General and reported </a:t>
            </a:r>
            <a:r>
              <a:rPr lang="en-US" sz="2000" dirty="0" err="1" smtClean="0"/>
              <a:t>Zito</a:t>
            </a:r>
            <a:endParaRPr lang="en-US" sz="2000" dirty="0" smtClean="0"/>
          </a:p>
          <a:p>
            <a:r>
              <a:rPr lang="en-US" sz="2000" dirty="0" err="1" smtClean="0"/>
              <a:t>Zito</a:t>
            </a:r>
            <a:r>
              <a:rPr lang="en-US" sz="2000" dirty="0" smtClean="0"/>
              <a:t> charged with attempted monopolization (15 U.S.C. § 2)</a:t>
            </a:r>
          </a:p>
          <a:p>
            <a:r>
              <a:rPr lang="en-US" sz="2000" dirty="0"/>
              <a:t>M</a:t>
            </a:r>
            <a:r>
              <a:rPr lang="en-US" sz="2000" dirty="0" smtClean="0"/>
              <a:t>arket allocation/bid suppression scheme</a:t>
            </a:r>
          </a:p>
          <a:p>
            <a:endParaRPr lang="en-US" sz="2000" dirty="0" smtClean="0"/>
          </a:p>
          <a:p>
            <a:endParaRPr lang="en-US" sz="2000" dirty="0"/>
          </a:p>
        </p:txBody>
      </p:sp>
    </p:spTree>
    <p:extLst>
      <p:ext uri="{BB962C8B-B14F-4D97-AF65-F5344CB8AC3E}">
        <p14:creationId xmlns:p14="http://schemas.microsoft.com/office/powerpoint/2010/main" val="42464673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Caltrans Cases</a:t>
            </a:r>
            <a:endParaRPr lang="en-US" dirty="0"/>
          </a:p>
        </p:txBody>
      </p:sp>
      <p:sp>
        <p:nvSpPr>
          <p:cNvPr id="4" name="Content Placeholder 3"/>
          <p:cNvSpPr>
            <a:spLocks noGrp="1"/>
          </p:cNvSpPr>
          <p:nvPr>
            <p:ph sz="half" idx="1"/>
          </p:nvPr>
        </p:nvSpPr>
        <p:spPr/>
        <p:txBody>
          <a:bodyPr>
            <a:normAutofit/>
          </a:bodyPr>
          <a:lstStyle/>
          <a:p>
            <a:r>
              <a:rPr lang="en-US" sz="2000" dirty="0" smtClean="0"/>
              <a:t>US v. Yong; US v. </a:t>
            </a:r>
            <a:r>
              <a:rPr lang="en-US" sz="2000" dirty="0" err="1" smtClean="0"/>
              <a:t>Opp</a:t>
            </a:r>
            <a:r>
              <a:rPr lang="en-US" sz="2000" dirty="0" smtClean="0"/>
              <a:t>; US v. Miller</a:t>
            </a:r>
          </a:p>
          <a:p>
            <a:r>
              <a:rPr lang="en-US" sz="2000" dirty="0" smtClean="0"/>
              <a:t>Facilities improvement and repair contracts</a:t>
            </a:r>
          </a:p>
          <a:p>
            <a:r>
              <a:rPr lang="en-US" sz="2000" dirty="0" smtClean="0"/>
              <a:t>Caltrans employee received more than $800,000 in cash, furniture, wine, and home remodeling services</a:t>
            </a:r>
          </a:p>
          <a:p>
            <a:r>
              <a:rPr lang="en-US" sz="2000" dirty="0" smtClean="0"/>
              <a:t>Complimentary bidding scheme + bribery</a:t>
            </a:r>
          </a:p>
          <a:p>
            <a:endParaRPr lang="en-US" sz="2000" dirty="0" smtClean="0"/>
          </a:p>
        </p:txBody>
      </p:sp>
      <p:pic>
        <p:nvPicPr>
          <p:cNvPr id="1026" name="Picture 2" descr="Approximately $14,730 in U.S. Currency $100 bills"/>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tretch>
            <a:fillRect/>
          </a:stretch>
        </p:blipFill>
        <p:spPr bwMode="auto">
          <a:xfrm>
            <a:off x="5363044" y="2160588"/>
            <a:ext cx="3637611" cy="38814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37355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do procurement and contracts professionals need to know about bid </a:t>
            </a:r>
            <a:r>
              <a:rPr lang="en-US" dirty="0"/>
              <a:t>r</a:t>
            </a:r>
            <a:r>
              <a:rPr lang="en-US" dirty="0" smtClean="0"/>
              <a:t>igging?</a:t>
            </a:r>
            <a:endParaRPr lang="en-US" dirty="0"/>
          </a:p>
        </p:txBody>
      </p:sp>
      <p:sp>
        <p:nvSpPr>
          <p:cNvPr id="3" name="Content Placeholder 2"/>
          <p:cNvSpPr>
            <a:spLocks noGrp="1"/>
          </p:cNvSpPr>
          <p:nvPr>
            <p:ph idx="1"/>
          </p:nvPr>
        </p:nvSpPr>
        <p:spPr/>
        <p:txBody>
          <a:bodyPr>
            <a:normAutofit/>
          </a:bodyPr>
          <a:lstStyle/>
          <a:p>
            <a:r>
              <a:rPr lang="en-US" dirty="0" smtClean="0"/>
              <a:t>It is illegal and a serious crime</a:t>
            </a:r>
          </a:p>
          <a:p>
            <a:r>
              <a:rPr lang="en-US" dirty="0" smtClean="0"/>
              <a:t>It can inflate prices and harm the public, state, consumers, and tax payers</a:t>
            </a:r>
          </a:p>
          <a:p>
            <a:r>
              <a:rPr lang="en-US" dirty="0"/>
              <a:t>Governments are often victimized by antitrust crimes due to limited qualified contractors, barriers to entry, fewer alternatives due to higher requirements, repetitive bids, and emergency projects</a:t>
            </a:r>
          </a:p>
          <a:p>
            <a:r>
              <a:rPr lang="en-US" dirty="0" smtClean="0"/>
              <a:t>Procurement and contracts professionals are the frontlines for identifying bid rigging red flags</a:t>
            </a:r>
          </a:p>
          <a:p>
            <a:r>
              <a:rPr lang="en-US" dirty="0" smtClean="0"/>
              <a:t>There is a incoming influx of $3.7 Billion in federal funds to Washington from the recently passed federal Infrastructure Law</a:t>
            </a:r>
          </a:p>
          <a:p>
            <a:pPr lvl="1"/>
            <a:r>
              <a:rPr lang="en-US" dirty="0" smtClean="0"/>
              <a:t>These funds are primarily going to transportation and climate projects</a:t>
            </a:r>
            <a:endParaRPr lang="en-US" dirty="0"/>
          </a:p>
        </p:txBody>
      </p:sp>
    </p:spTree>
    <p:extLst>
      <p:ext uri="{BB962C8B-B14F-4D97-AF65-F5344CB8AC3E}">
        <p14:creationId xmlns:p14="http://schemas.microsoft.com/office/powerpoint/2010/main" val="6488026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Bid Rigging Simulation</a:t>
            </a:r>
            <a:endParaRPr lang="en-US" dirty="0"/>
          </a:p>
        </p:txBody>
      </p:sp>
      <p:sp>
        <p:nvSpPr>
          <p:cNvPr id="3" name="Text Placeholder 2"/>
          <p:cNvSpPr>
            <a:spLocks noGrp="1"/>
          </p:cNvSpPr>
          <p:nvPr>
            <p:ph type="body" idx="1"/>
          </p:nvPr>
        </p:nvSpPr>
        <p:spPr/>
        <p:txBody>
          <a:bodyPr/>
          <a:lstStyle/>
          <a:p>
            <a:r>
              <a:rPr lang="en-US" dirty="0" smtClean="0"/>
              <a:t>Special Thanks to Derek Whiddon from the Ohio Office of the Attorney General for Sharing Sample Simulation </a:t>
            </a:r>
            <a:r>
              <a:rPr lang="en-US" dirty="0"/>
              <a:t>M</a:t>
            </a:r>
            <a:r>
              <a:rPr lang="en-US" dirty="0" smtClean="0"/>
              <a:t>aterials</a:t>
            </a:r>
            <a:endParaRPr lang="en-US" dirty="0"/>
          </a:p>
        </p:txBody>
      </p:sp>
    </p:spTree>
    <p:extLst>
      <p:ext uri="{BB962C8B-B14F-4D97-AF65-F5344CB8AC3E}">
        <p14:creationId xmlns:p14="http://schemas.microsoft.com/office/powerpoint/2010/main" val="21982160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Bid Rigging Red Flags Checklist</a:t>
            </a:r>
            <a:endParaRPr lang="en-US" dirty="0"/>
          </a:p>
        </p:txBody>
      </p:sp>
      <p:sp>
        <p:nvSpPr>
          <p:cNvPr id="3" name="Content Placeholder 2"/>
          <p:cNvSpPr>
            <a:spLocks noGrp="1"/>
          </p:cNvSpPr>
          <p:nvPr>
            <p:ph sz="half" idx="1"/>
          </p:nvPr>
        </p:nvSpPr>
        <p:spPr>
          <a:xfrm>
            <a:off x="677334" y="1311565"/>
            <a:ext cx="4184035" cy="5153890"/>
          </a:xfrm>
        </p:spPr>
        <p:txBody>
          <a:bodyPr>
            <a:normAutofit fontScale="85000" lnSpcReduction="10000"/>
          </a:bodyPr>
          <a:lstStyle/>
          <a:p>
            <a:pPr lvl="0"/>
            <a:r>
              <a:rPr lang="en-US" dirty="0"/>
              <a:t>Only two consistent bidders in the market</a:t>
            </a:r>
          </a:p>
          <a:p>
            <a:pPr lvl="0"/>
            <a:r>
              <a:rPr lang="en-US" dirty="0"/>
              <a:t>Inelastic demand- no practical alternatives for the product/service</a:t>
            </a:r>
          </a:p>
          <a:p>
            <a:pPr lvl="0"/>
            <a:r>
              <a:rPr lang="en-US" dirty="0"/>
              <a:t>Some vendors do not submit bids</a:t>
            </a:r>
          </a:p>
          <a:p>
            <a:pPr lvl="0"/>
            <a:r>
              <a:rPr lang="en-US" dirty="0"/>
              <a:t>Vendors say they are “no longer bidding on these accounts”</a:t>
            </a:r>
          </a:p>
          <a:p>
            <a:pPr lvl="0"/>
            <a:r>
              <a:rPr lang="en-US" dirty="0"/>
              <a:t>Last minute change to the bid/cross outs</a:t>
            </a:r>
          </a:p>
          <a:p>
            <a:pPr lvl="0"/>
            <a:r>
              <a:rPr lang="en-US" dirty="0"/>
              <a:t>Homogenous product- vendors must compete on price not a differentiated product</a:t>
            </a:r>
          </a:p>
          <a:p>
            <a:pPr lvl="0"/>
            <a:r>
              <a:rPr lang="en-US" dirty="0"/>
              <a:t>Companies all headquartered in same </a:t>
            </a:r>
            <a:r>
              <a:rPr lang="en-US" dirty="0" smtClean="0"/>
              <a:t>state/region</a:t>
            </a:r>
            <a:endParaRPr lang="en-US" dirty="0"/>
          </a:p>
          <a:p>
            <a:pPr lvl="0"/>
            <a:r>
              <a:rPr lang="en-US" dirty="0"/>
              <a:t>Vendor says the accounts are no longer “in their territory</a:t>
            </a:r>
            <a:r>
              <a:rPr lang="en-US" dirty="0" smtClean="0"/>
              <a:t>” or that bid “belongs” to another vendor</a:t>
            </a:r>
            <a:endParaRPr lang="en-US" dirty="0"/>
          </a:p>
          <a:p>
            <a:pPr lvl="0"/>
            <a:r>
              <a:rPr lang="en-US" dirty="0"/>
              <a:t>Possible bid rotation</a:t>
            </a:r>
          </a:p>
          <a:p>
            <a:pPr lvl="0"/>
            <a:r>
              <a:rPr lang="en-US" dirty="0"/>
              <a:t>Vendor consistently bids despite always losing</a:t>
            </a:r>
          </a:p>
          <a:p>
            <a:pPr marL="0" indent="0">
              <a:buNone/>
            </a:pPr>
            <a:endParaRPr lang="en-US" dirty="0"/>
          </a:p>
        </p:txBody>
      </p:sp>
      <p:sp>
        <p:nvSpPr>
          <p:cNvPr id="4" name="Content Placeholder 3"/>
          <p:cNvSpPr>
            <a:spLocks noGrp="1"/>
          </p:cNvSpPr>
          <p:nvPr>
            <p:ph sz="half" idx="2"/>
          </p:nvPr>
        </p:nvSpPr>
        <p:spPr>
          <a:xfrm>
            <a:off x="5089970" y="1311565"/>
            <a:ext cx="4184034" cy="5153890"/>
          </a:xfrm>
        </p:spPr>
        <p:txBody>
          <a:bodyPr>
            <a:normAutofit fontScale="85000" lnSpcReduction="10000"/>
          </a:bodyPr>
          <a:lstStyle/>
          <a:p>
            <a:pPr lvl="0"/>
            <a:r>
              <a:rPr lang="en-US" dirty="0" smtClean="0"/>
              <a:t>New entrant leaves the market soon after entering- possibly pushed out by the incumbent vendors</a:t>
            </a:r>
          </a:p>
          <a:p>
            <a:pPr lvl="0"/>
            <a:r>
              <a:rPr lang="en-US" dirty="0" smtClean="0"/>
              <a:t>Similar letterheads or handwriting on bid submission forms</a:t>
            </a:r>
          </a:p>
          <a:p>
            <a:pPr lvl="0"/>
            <a:r>
              <a:rPr lang="en-US" dirty="0" smtClean="0"/>
              <a:t>Familiarity among vendors</a:t>
            </a:r>
          </a:p>
          <a:p>
            <a:pPr lvl="0"/>
            <a:r>
              <a:rPr lang="en-US" dirty="0" smtClean="0"/>
              <a:t>Local vendor charges more than a vendor far away</a:t>
            </a:r>
          </a:p>
          <a:p>
            <a:pPr lvl="0"/>
            <a:r>
              <a:rPr lang="en-US" dirty="0" smtClean="0"/>
              <a:t>Prior winner’s bid drastically increases after a year</a:t>
            </a:r>
          </a:p>
          <a:p>
            <a:pPr lvl="0"/>
            <a:r>
              <a:rPr lang="en-US" dirty="0" smtClean="0"/>
              <a:t>Grammar/math errors carried across bids</a:t>
            </a:r>
          </a:p>
          <a:p>
            <a:pPr lvl="0"/>
            <a:r>
              <a:rPr lang="en-US" dirty="0" smtClean="0"/>
              <a:t>Geographic splitting of territories</a:t>
            </a:r>
          </a:p>
          <a:p>
            <a:pPr lvl="0"/>
            <a:r>
              <a:rPr lang="en-US" dirty="0" smtClean="0"/>
              <a:t>Unusual equality among competitors</a:t>
            </a:r>
          </a:p>
          <a:p>
            <a:pPr lvl="0"/>
            <a:r>
              <a:rPr lang="en-US" dirty="0" smtClean="0"/>
              <a:t>A key employee recently shifted companies</a:t>
            </a:r>
          </a:p>
          <a:p>
            <a:pPr lvl="0"/>
            <a:r>
              <a:rPr lang="en-US" dirty="0" smtClean="0"/>
              <a:t>Grant programs- vendors may be colluding to take advantage of the program and charge higher prices</a:t>
            </a:r>
          </a:p>
          <a:p>
            <a:endParaRPr lang="en-US" dirty="0"/>
          </a:p>
        </p:txBody>
      </p:sp>
    </p:spTree>
    <p:extLst>
      <p:ext uri="{BB962C8B-B14F-4D97-AF65-F5344CB8AC3E}">
        <p14:creationId xmlns:p14="http://schemas.microsoft.com/office/powerpoint/2010/main" val="293031733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Simulation Introduction</a:t>
            </a:r>
            <a:endParaRPr lang="en-US" dirty="0"/>
          </a:p>
        </p:txBody>
      </p:sp>
      <p:sp>
        <p:nvSpPr>
          <p:cNvPr id="3" name="Content Placeholder 2"/>
          <p:cNvSpPr>
            <a:spLocks noGrp="1"/>
          </p:cNvSpPr>
          <p:nvPr>
            <p:ph idx="1"/>
          </p:nvPr>
        </p:nvSpPr>
        <p:spPr>
          <a:xfrm>
            <a:off x="616374" y="1620658"/>
            <a:ext cx="8596668" cy="4752433"/>
          </a:xfrm>
        </p:spPr>
        <p:txBody>
          <a:bodyPr>
            <a:noAutofit/>
          </a:bodyPr>
          <a:lstStyle/>
          <a:p>
            <a:r>
              <a:rPr lang="en-US" dirty="0" smtClean="0"/>
              <a:t>You are reviewing the bid responses for the Hypothetical Department of Enterprise Services bi-annual bid for recycled printing paper</a:t>
            </a:r>
          </a:p>
          <a:p>
            <a:r>
              <a:rPr lang="en-US" dirty="0" smtClean="0"/>
              <a:t>You know that prices for sulfuric acid have been going up since 2014 because of a shortage</a:t>
            </a:r>
          </a:p>
          <a:p>
            <a:r>
              <a:rPr lang="en-US" dirty="0" smtClean="0"/>
              <a:t>Further, this year the price of transportation has gone up due to supply chain issues</a:t>
            </a:r>
          </a:p>
          <a:p>
            <a:r>
              <a:rPr lang="en-US" dirty="0" smtClean="0"/>
              <a:t>The State’s need for paper has been reducing as Washington increasingly focuses on going paperless</a:t>
            </a:r>
          </a:p>
          <a:p>
            <a:r>
              <a:rPr lang="en-US" dirty="0" smtClean="0"/>
              <a:t>A special grant from the Hypothetical Inflation Reduction Act funds 20% of the cost of purchasing recycled printing paper by </a:t>
            </a:r>
            <a:r>
              <a:rPr lang="en-US" dirty="0"/>
              <a:t>s</a:t>
            </a:r>
            <a:r>
              <a:rPr lang="en-US" dirty="0" smtClean="0"/>
              <a:t>tate governments for the next 10 years</a:t>
            </a:r>
          </a:p>
          <a:p>
            <a:r>
              <a:rPr lang="en-US" dirty="0" smtClean="0"/>
              <a:t>Five vendors bid</a:t>
            </a:r>
          </a:p>
          <a:p>
            <a:pPr marL="0" indent="0">
              <a:buNone/>
            </a:pPr>
            <a:r>
              <a:rPr lang="en-US" sz="2400" b="1" dirty="0" smtClean="0">
                <a:solidFill>
                  <a:schemeClr val="accent1"/>
                </a:solidFill>
              </a:rPr>
              <a:t>What red </a:t>
            </a:r>
            <a:r>
              <a:rPr lang="en-US" sz="2400" b="1" dirty="0">
                <a:solidFill>
                  <a:schemeClr val="accent1"/>
                </a:solidFill>
              </a:rPr>
              <a:t>f</a:t>
            </a:r>
            <a:r>
              <a:rPr lang="en-US" sz="2400" b="1" dirty="0" smtClean="0">
                <a:solidFill>
                  <a:schemeClr val="accent1"/>
                </a:solidFill>
              </a:rPr>
              <a:t>lags do you see? (Type in chat)</a:t>
            </a:r>
          </a:p>
          <a:p>
            <a:endParaRPr lang="en-US" dirty="0" smtClean="0"/>
          </a:p>
          <a:p>
            <a:endParaRPr lang="en-US" dirty="0" smtClean="0"/>
          </a:p>
          <a:p>
            <a:endParaRPr lang="en-US" dirty="0"/>
          </a:p>
        </p:txBody>
      </p:sp>
    </p:spTree>
    <p:extLst>
      <p:ext uri="{BB962C8B-B14F-4D97-AF65-F5344CB8AC3E}">
        <p14:creationId xmlns:p14="http://schemas.microsoft.com/office/powerpoint/2010/main" val="6910563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48145"/>
          </a:xfrm>
        </p:spPr>
        <p:txBody>
          <a:bodyPr/>
          <a:lstStyle/>
          <a:p>
            <a:r>
              <a:rPr lang="en-US" dirty="0" smtClean="0"/>
              <a:t>Paper Vendors</a:t>
            </a:r>
            <a:endParaRPr lang="en-US" dirty="0"/>
          </a:p>
        </p:txBody>
      </p:sp>
      <p:sp>
        <p:nvSpPr>
          <p:cNvPr id="3" name="Content Placeholder 2"/>
          <p:cNvSpPr>
            <a:spLocks noGrp="1"/>
          </p:cNvSpPr>
          <p:nvPr>
            <p:ph sz="half" idx="1"/>
          </p:nvPr>
        </p:nvSpPr>
        <p:spPr>
          <a:xfrm>
            <a:off x="677334" y="1246910"/>
            <a:ext cx="4184035" cy="5301672"/>
          </a:xfrm>
        </p:spPr>
        <p:txBody>
          <a:bodyPr>
            <a:noAutofit/>
          </a:bodyPr>
          <a:lstStyle/>
          <a:p>
            <a:pPr lvl="0"/>
            <a:r>
              <a:rPr lang="en-US" sz="1500" b="1" dirty="0" smtClean="0"/>
              <a:t>Kalama Paper</a:t>
            </a:r>
            <a:endParaRPr lang="en-US" sz="1500" dirty="0"/>
          </a:p>
          <a:p>
            <a:pPr lvl="1"/>
            <a:r>
              <a:rPr lang="en-US" sz="1500" dirty="0" smtClean="0"/>
              <a:t>Headquartered </a:t>
            </a:r>
            <a:r>
              <a:rPr lang="en-US" sz="1500" dirty="0"/>
              <a:t>in </a:t>
            </a:r>
            <a:r>
              <a:rPr lang="en-US" sz="1500" dirty="0" smtClean="0"/>
              <a:t>Kalama, WA</a:t>
            </a:r>
          </a:p>
          <a:p>
            <a:pPr lvl="1"/>
            <a:r>
              <a:rPr lang="en-US" sz="1500" dirty="0" smtClean="0"/>
              <a:t>Kalama Paper </a:t>
            </a:r>
            <a:r>
              <a:rPr lang="en-US" sz="1500" dirty="0"/>
              <a:t>is one of the oldest paper manufacturers and suppliers in </a:t>
            </a:r>
            <a:r>
              <a:rPr lang="en-US" sz="1500" dirty="0" smtClean="0"/>
              <a:t>WA. It was </a:t>
            </a:r>
            <a:r>
              <a:rPr lang="en-US" sz="1500" dirty="0"/>
              <a:t>the </a:t>
            </a:r>
            <a:r>
              <a:rPr lang="en-US" sz="1500" dirty="0" smtClean="0"/>
              <a:t>paper supplier for </a:t>
            </a:r>
            <a:r>
              <a:rPr lang="en-US" sz="1500" dirty="0"/>
              <a:t>a large local university before the university started an effort to go paperless. </a:t>
            </a:r>
            <a:endParaRPr lang="en-US" sz="1500" dirty="0" smtClean="0"/>
          </a:p>
          <a:p>
            <a:pPr lvl="0"/>
            <a:r>
              <a:rPr lang="en-US" sz="1500" b="1" dirty="0" smtClean="0"/>
              <a:t>Recycled Paper Co.</a:t>
            </a:r>
            <a:endParaRPr lang="en-US" sz="1500" dirty="0"/>
          </a:p>
          <a:p>
            <a:pPr lvl="1"/>
            <a:r>
              <a:rPr lang="en-US" sz="1500" dirty="0" smtClean="0"/>
              <a:t>Headquartered </a:t>
            </a:r>
            <a:r>
              <a:rPr lang="en-US" sz="1500" dirty="0"/>
              <a:t>in </a:t>
            </a:r>
            <a:r>
              <a:rPr lang="en-US" sz="1500" dirty="0" smtClean="0"/>
              <a:t>Battleground, WA</a:t>
            </a:r>
            <a:endParaRPr lang="en-US" sz="1500" dirty="0"/>
          </a:p>
          <a:p>
            <a:pPr lvl="1"/>
            <a:r>
              <a:rPr lang="en-US" sz="1500" dirty="0" smtClean="0"/>
              <a:t>Recycled Paper is </a:t>
            </a:r>
            <a:r>
              <a:rPr lang="en-US" sz="1500" dirty="0"/>
              <a:t>known for using recycled materials to make its paper. 85% of their business is working with city newspapers</a:t>
            </a:r>
            <a:r>
              <a:rPr lang="en-US" sz="1500" dirty="0" smtClean="0"/>
              <a:t>.</a:t>
            </a:r>
            <a:endParaRPr lang="en-US" sz="1500" dirty="0"/>
          </a:p>
          <a:p>
            <a:pPr lvl="0"/>
            <a:r>
              <a:rPr lang="en-US" sz="1500" b="1" dirty="0" smtClean="0"/>
              <a:t>Paper-Pacific</a:t>
            </a:r>
            <a:endParaRPr lang="en-US" sz="1500" dirty="0"/>
          </a:p>
          <a:p>
            <a:pPr lvl="1"/>
            <a:r>
              <a:rPr lang="en-US" sz="1500" dirty="0"/>
              <a:t>Headquartered in Vancouver, WA</a:t>
            </a:r>
          </a:p>
          <a:p>
            <a:pPr lvl="1"/>
            <a:r>
              <a:rPr lang="en-US" sz="1500" dirty="0"/>
              <a:t>This paper company is known for the quality </a:t>
            </a:r>
            <a:r>
              <a:rPr lang="en-US" sz="1500" dirty="0" smtClean="0"/>
              <a:t>its paper pulp. </a:t>
            </a:r>
            <a:endParaRPr lang="en-US" sz="1500" dirty="0"/>
          </a:p>
        </p:txBody>
      </p:sp>
      <p:sp>
        <p:nvSpPr>
          <p:cNvPr id="4" name="Content Placeholder 3"/>
          <p:cNvSpPr>
            <a:spLocks noGrp="1"/>
          </p:cNvSpPr>
          <p:nvPr>
            <p:ph sz="half" idx="2"/>
          </p:nvPr>
        </p:nvSpPr>
        <p:spPr>
          <a:xfrm>
            <a:off x="5089970" y="1246910"/>
            <a:ext cx="4184034" cy="5301671"/>
          </a:xfrm>
        </p:spPr>
        <p:txBody>
          <a:bodyPr>
            <a:normAutofit fontScale="77500" lnSpcReduction="20000"/>
          </a:bodyPr>
          <a:lstStyle/>
          <a:p>
            <a:pPr lvl="0"/>
            <a:r>
              <a:rPr lang="en-US" sz="2100" b="1" dirty="0"/>
              <a:t>Quality Paper Co.</a:t>
            </a:r>
            <a:endParaRPr lang="en-US" sz="2100" dirty="0"/>
          </a:p>
          <a:p>
            <a:pPr lvl="1"/>
            <a:r>
              <a:rPr lang="en-US" sz="2100" dirty="0"/>
              <a:t>Headquartered in Richfield, WA</a:t>
            </a:r>
          </a:p>
          <a:p>
            <a:pPr lvl="1"/>
            <a:r>
              <a:rPr lang="en-US" sz="2100" dirty="0"/>
              <a:t>Founded by former Kalama Paper executive</a:t>
            </a:r>
          </a:p>
          <a:p>
            <a:pPr lvl="0"/>
            <a:r>
              <a:rPr lang="en-US" sz="2100" b="1" dirty="0" smtClean="0"/>
              <a:t>Hans Paper </a:t>
            </a:r>
            <a:r>
              <a:rPr lang="en-US" sz="2100" b="1" dirty="0"/>
              <a:t>Co</a:t>
            </a:r>
            <a:r>
              <a:rPr lang="en-US" sz="2100" b="1" dirty="0" smtClean="0"/>
              <a:t>.</a:t>
            </a:r>
            <a:r>
              <a:rPr lang="en-US" sz="2100" b="1" dirty="0"/>
              <a:t>	</a:t>
            </a:r>
            <a:endParaRPr lang="en-US" sz="2100" b="1" dirty="0" smtClean="0"/>
          </a:p>
          <a:p>
            <a:pPr lvl="1"/>
            <a:r>
              <a:rPr lang="en-US" sz="2100" dirty="0" smtClean="0"/>
              <a:t>Headquartered </a:t>
            </a:r>
            <a:r>
              <a:rPr lang="en-US" sz="2100" dirty="0"/>
              <a:t>in </a:t>
            </a:r>
            <a:r>
              <a:rPr lang="en-US" sz="2100" dirty="0" smtClean="0"/>
              <a:t>Portland, OR</a:t>
            </a:r>
          </a:p>
          <a:p>
            <a:pPr lvl="1"/>
            <a:r>
              <a:rPr lang="en-US" sz="2100" dirty="0" smtClean="0"/>
              <a:t>Hans </a:t>
            </a:r>
            <a:r>
              <a:rPr lang="en-US" sz="2100" dirty="0"/>
              <a:t>Paper Co. is operated by </a:t>
            </a:r>
            <a:r>
              <a:rPr lang="en-US" sz="2100" dirty="0" smtClean="0"/>
              <a:t>a local college Professor </a:t>
            </a:r>
            <a:r>
              <a:rPr lang="en-US" sz="2100" dirty="0"/>
              <a:t>Hans who </a:t>
            </a:r>
            <a:r>
              <a:rPr lang="en-US" sz="2100" dirty="0" smtClean="0"/>
              <a:t>continues to teach </a:t>
            </a:r>
            <a:r>
              <a:rPr lang="en-US" sz="2100" dirty="0"/>
              <a:t>while running his paper company. </a:t>
            </a:r>
            <a:endParaRPr lang="en-US" sz="2100" dirty="0" smtClean="0"/>
          </a:p>
          <a:p>
            <a:r>
              <a:rPr lang="en-US" sz="2100" b="1" dirty="0" smtClean="0"/>
              <a:t>Did Not Bid: Columbus Co.</a:t>
            </a:r>
          </a:p>
          <a:p>
            <a:pPr lvl="1"/>
            <a:r>
              <a:rPr lang="en-US" sz="2100" dirty="0" smtClean="0"/>
              <a:t>Headquartered in Columbus, OH</a:t>
            </a:r>
          </a:p>
          <a:p>
            <a:pPr lvl="1"/>
            <a:r>
              <a:rPr lang="en-US" sz="2100" dirty="0" smtClean="0"/>
              <a:t>Columbus Co. bid last year for the first time, but did not bid again the year. They were a long-standing Midwest recycled paper supplier, but they typically did not bid on West Coast projects until last year.</a:t>
            </a:r>
            <a:endParaRPr lang="en-US" sz="2100" dirty="0"/>
          </a:p>
          <a:p>
            <a:endParaRPr lang="en-US" dirty="0"/>
          </a:p>
        </p:txBody>
      </p:sp>
    </p:spTree>
    <p:extLst>
      <p:ext uri="{BB962C8B-B14F-4D97-AF65-F5344CB8AC3E}">
        <p14:creationId xmlns:p14="http://schemas.microsoft.com/office/powerpoint/2010/main" val="28458320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5067685" cy="683491"/>
          </a:xfrm>
        </p:spPr>
        <p:txBody>
          <a:bodyPr/>
          <a:lstStyle/>
          <a:p>
            <a:r>
              <a:rPr lang="en-US" dirty="0" smtClean="0"/>
              <a:t>Bid History</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3110856648"/>
              </p:ext>
            </p:extLst>
          </p:nvPr>
        </p:nvGraphicFramePr>
        <p:xfrm>
          <a:off x="6123707" y="464313"/>
          <a:ext cx="5181602" cy="5971585"/>
        </p:xfrm>
        <a:graphic>
          <a:graphicData uri="http://schemas.openxmlformats.org/drawingml/2006/table">
            <a:tbl>
              <a:tblPr firstRow="1" bandRow="1">
                <a:tableStyleId>{5C22544A-7EE6-4342-B048-85BDC9FD1C3A}</a:tableStyleId>
              </a:tblPr>
              <a:tblGrid>
                <a:gridCol w="1552093">
                  <a:extLst>
                    <a:ext uri="{9D8B030D-6E8A-4147-A177-3AD203B41FA5}">
                      <a16:colId xmlns:a16="http://schemas.microsoft.com/office/drawing/2014/main" val="2628373890"/>
                    </a:ext>
                  </a:extLst>
                </a:gridCol>
                <a:gridCol w="3629509">
                  <a:extLst>
                    <a:ext uri="{9D8B030D-6E8A-4147-A177-3AD203B41FA5}">
                      <a16:colId xmlns:a16="http://schemas.microsoft.com/office/drawing/2014/main" val="753856793"/>
                    </a:ext>
                  </a:extLst>
                </a:gridCol>
              </a:tblGrid>
              <a:tr h="334188">
                <a:tc gridSpan="2">
                  <a:txBody>
                    <a:bodyPr/>
                    <a:lstStyle/>
                    <a:p>
                      <a:r>
                        <a:rPr lang="en-US" sz="1600" dirty="0" smtClean="0"/>
                        <a:t>2020 Bids</a:t>
                      </a:r>
                      <a:endParaRPr lang="en-US" sz="1600" dirty="0"/>
                    </a:p>
                  </a:txBody>
                  <a:tcPr/>
                </a:tc>
                <a:tc hMerge="1">
                  <a:txBody>
                    <a:bodyPr/>
                    <a:lstStyle/>
                    <a:p>
                      <a:endParaRPr lang="en-US"/>
                    </a:p>
                  </a:txBody>
                  <a:tcPr/>
                </a:tc>
                <a:extLst>
                  <a:ext uri="{0D108BD9-81ED-4DB2-BD59-A6C34878D82A}">
                    <a16:rowId xmlns:a16="http://schemas.microsoft.com/office/drawing/2014/main" val="4160949338"/>
                  </a:ext>
                </a:extLst>
              </a:tr>
              <a:tr h="334188">
                <a:tc>
                  <a:txBody>
                    <a:bodyPr/>
                    <a:lstStyle/>
                    <a:p>
                      <a:pPr algn="just"/>
                      <a:r>
                        <a:rPr lang="en-US" sz="1600" u="none" dirty="0" smtClean="0"/>
                        <a:t>Kalama</a:t>
                      </a:r>
                      <a:r>
                        <a:rPr lang="en-US" sz="1600" u="sng" baseline="0" dirty="0" smtClean="0"/>
                        <a:t> </a:t>
                      </a:r>
                      <a:endParaRPr lang="en-US" sz="1600" u="sng" dirty="0"/>
                    </a:p>
                  </a:txBody>
                  <a:tcPr/>
                </a:tc>
                <a:tc>
                  <a:txBody>
                    <a:bodyPr/>
                    <a:lstStyle/>
                    <a:p>
                      <a:r>
                        <a:rPr lang="en-US" sz="1600" dirty="0" smtClean="0"/>
                        <a:t>$19 per ream</a:t>
                      </a:r>
                      <a:endParaRPr lang="en-US" sz="1600" dirty="0"/>
                    </a:p>
                  </a:txBody>
                  <a:tcPr/>
                </a:tc>
                <a:extLst>
                  <a:ext uri="{0D108BD9-81ED-4DB2-BD59-A6C34878D82A}">
                    <a16:rowId xmlns:a16="http://schemas.microsoft.com/office/drawing/2014/main" val="1687827204"/>
                  </a:ext>
                </a:extLst>
              </a:tr>
              <a:tr h="334188">
                <a:tc>
                  <a:txBody>
                    <a:bodyPr/>
                    <a:lstStyle/>
                    <a:p>
                      <a:r>
                        <a:rPr lang="en-US" sz="1600" u="sng" dirty="0" smtClean="0"/>
                        <a:t>Recycled</a:t>
                      </a:r>
                      <a:endParaRPr lang="en-US" sz="1600" u="sng" dirty="0"/>
                    </a:p>
                  </a:txBody>
                  <a:tcPr/>
                </a:tc>
                <a:tc>
                  <a:txBody>
                    <a:bodyPr/>
                    <a:lstStyle/>
                    <a:p>
                      <a:r>
                        <a:rPr lang="en-US" sz="1600" u="sng" dirty="0" smtClean="0"/>
                        <a:t>$17</a:t>
                      </a:r>
                      <a:r>
                        <a:rPr lang="en-US" sz="1600" u="sng" baseline="0" dirty="0" smtClean="0"/>
                        <a:t> per ream - AWARDED</a:t>
                      </a:r>
                      <a:endParaRPr lang="en-US" sz="1600" u="sng" dirty="0"/>
                    </a:p>
                  </a:txBody>
                  <a:tcPr/>
                </a:tc>
                <a:extLst>
                  <a:ext uri="{0D108BD9-81ED-4DB2-BD59-A6C34878D82A}">
                    <a16:rowId xmlns:a16="http://schemas.microsoft.com/office/drawing/2014/main" val="271398459"/>
                  </a:ext>
                </a:extLst>
              </a:tr>
              <a:tr h="339770">
                <a:tc>
                  <a:txBody>
                    <a:bodyPr/>
                    <a:lstStyle/>
                    <a:p>
                      <a:r>
                        <a:rPr lang="en-US" sz="1600" u="none" dirty="0" smtClean="0"/>
                        <a:t>Paper-Pacific</a:t>
                      </a:r>
                      <a:endParaRPr lang="en-US" sz="1600" u="none" dirty="0"/>
                    </a:p>
                  </a:txBody>
                  <a:tcPr/>
                </a:tc>
                <a:tc>
                  <a:txBody>
                    <a:bodyPr/>
                    <a:lstStyle/>
                    <a:p>
                      <a:r>
                        <a:rPr lang="en-US" sz="1600" dirty="0" smtClean="0"/>
                        <a:t>$18 per ream</a:t>
                      </a:r>
                      <a:endParaRPr lang="en-US" sz="1600" dirty="0"/>
                    </a:p>
                  </a:txBody>
                  <a:tcPr/>
                </a:tc>
                <a:extLst>
                  <a:ext uri="{0D108BD9-81ED-4DB2-BD59-A6C34878D82A}">
                    <a16:rowId xmlns:a16="http://schemas.microsoft.com/office/drawing/2014/main" val="2413577131"/>
                  </a:ext>
                </a:extLst>
              </a:tr>
              <a:tr h="334188">
                <a:tc>
                  <a:txBody>
                    <a:bodyPr/>
                    <a:lstStyle/>
                    <a:p>
                      <a:r>
                        <a:rPr lang="en-US" sz="1600" dirty="0" smtClean="0"/>
                        <a:t>Quality</a:t>
                      </a:r>
                      <a:endParaRPr lang="en-US" sz="1600" dirty="0"/>
                    </a:p>
                  </a:txBody>
                  <a:tcPr/>
                </a:tc>
                <a:tc>
                  <a:txBody>
                    <a:bodyPr/>
                    <a:lstStyle/>
                    <a:p>
                      <a:r>
                        <a:rPr lang="en-US" sz="1600" dirty="0" smtClean="0"/>
                        <a:t>$18 per ream</a:t>
                      </a:r>
                      <a:endParaRPr lang="en-US" sz="1600" dirty="0"/>
                    </a:p>
                  </a:txBody>
                  <a:tcPr/>
                </a:tc>
                <a:extLst>
                  <a:ext uri="{0D108BD9-81ED-4DB2-BD59-A6C34878D82A}">
                    <a16:rowId xmlns:a16="http://schemas.microsoft.com/office/drawing/2014/main" val="1112094402"/>
                  </a:ext>
                </a:extLst>
              </a:tr>
              <a:tr h="577234">
                <a:tc>
                  <a:txBody>
                    <a:bodyPr/>
                    <a:lstStyle/>
                    <a:p>
                      <a:r>
                        <a:rPr lang="en-US" sz="1600" dirty="0" smtClean="0"/>
                        <a:t>Columbus Paper</a:t>
                      </a:r>
                      <a:endParaRPr lang="en-US" sz="1600" dirty="0"/>
                    </a:p>
                  </a:txBody>
                  <a:tcPr/>
                </a:tc>
                <a:tc>
                  <a:txBody>
                    <a:bodyPr/>
                    <a:lstStyle/>
                    <a:p>
                      <a:r>
                        <a:rPr lang="en-US" sz="1600" dirty="0" smtClean="0"/>
                        <a:t>$17.75 per ream</a:t>
                      </a:r>
                      <a:endParaRPr lang="en-US" sz="1600" dirty="0"/>
                    </a:p>
                  </a:txBody>
                  <a:tcPr/>
                </a:tc>
                <a:extLst>
                  <a:ext uri="{0D108BD9-81ED-4DB2-BD59-A6C34878D82A}">
                    <a16:rowId xmlns:a16="http://schemas.microsoft.com/office/drawing/2014/main" val="241359707"/>
                  </a:ext>
                </a:extLst>
              </a:tr>
              <a:tr h="577234">
                <a:tc gridSpan="2">
                  <a:txBody>
                    <a:bodyPr/>
                    <a:lstStyle/>
                    <a:p>
                      <a:r>
                        <a:rPr lang="en-US" sz="1600" b="1" dirty="0" smtClean="0"/>
                        <a:t>Notes</a:t>
                      </a:r>
                      <a:r>
                        <a:rPr lang="en-US" sz="1600" dirty="0" smtClean="0"/>
                        <a:t>: Columbus Paper’s bid included an extra $2 per ream for longer distance</a:t>
                      </a:r>
                      <a:r>
                        <a:rPr lang="en-US" sz="1600" baseline="0" dirty="0" smtClean="0"/>
                        <a:t> transportation</a:t>
                      </a:r>
                      <a:endParaRPr lang="en-US" sz="1600" dirty="0"/>
                    </a:p>
                  </a:txBody>
                  <a:tcPr/>
                </a:tc>
                <a:tc hMerge="1">
                  <a:txBody>
                    <a:bodyPr/>
                    <a:lstStyle/>
                    <a:p>
                      <a:endParaRPr lang="en-US"/>
                    </a:p>
                  </a:txBody>
                  <a:tcPr/>
                </a:tc>
                <a:extLst>
                  <a:ext uri="{0D108BD9-81ED-4DB2-BD59-A6C34878D82A}">
                    <a16:rowId xmlns:a16="http://schemas.microsoft.com/office/drawing/2014/main" val="3527723323"/>
                  </a:ext>
                </a:extLst>
              </a:tr>
              <a:tr h="352601">
                <a:tc gridSpan="2">
                  <a:txBody>
                    <a:bodyPr/>
                    <a:lstStyle/>
                    <a:p>
                      <a:r>
                        <a:rPr lang="en-US" sz="1600" b="1" dirty="0" smtClean="0">
                          <a:solidFill>
                            <a:schemeClr val="tx1"/>
                          </a:solidFill>
                        </a:rPr>
                        <a:t>2022 Bids</a:t>
                      </a:r>
                      <a:endParaRPr lang="en-US" sz="1600" b="1" dirty="0">
                        <a:solidFill>
                          <a:schemeClr val="tx1"/>
                        </a:solidFill>
                      </a:endParaRPr>
                    </a:p>
                  </a:txBody>
                  <a:tcPr>
                    <a:solidFill>
                      <a:schemeClr val="accent2"/>
                    </a:solidFill>
                  </a:tcPr>
                </a:tc>
                <a:tc hMerge="1">
                  <a:txBody>
                    <a:bodyPr/>
                    <a:lstStyle/>
                    <a:p>
                      <a:endParaRPr lang="en-US"/>
                    </a:p>
                  </a:txBody>
                  <a:tcPr/>
                </a:tc>
                <a:extLst>
                  <a:ext uri="{0D108BD9-81ED-4DB2-BD59-A6C34878D82A}">
                    <a16:rowId xmlns:a16="http://schemas.microsoft.com/office/drawing/2014/main" val="3620271069"/>
                  </a:ext>
                </a:extLst>
              </a:tr>
              <a:tr h="334188">
                <a:tc>
                  <a:txBody>
                    <a:bodyPr/>
                    <a:lstStyle/>
                    <a:p>
                      <a:pPr algn="just"/>
                      <a:r>
                        <a:rPr lang="en-US" sz="1600" u="none" dirty="0" smtClean="0"/>
                        <a:t>Kalama</a:t>
                      </a:r>
                      <a:r>
                        <a:rPr lang="en-US" sz="1600" u="sng" baseline="0" dirty="0" smtClean="0"/>
                        <a:t> </a:t>
                      </a:r>
                      <a:endParaRPr lang="en-US" sz="1600" u="sng" dirty="0"/>
                    </a:p>
                  </a:txBody>
                  <a:tcPr/>
                </a:tc>
                <a:tc>
                  <a:txBody>
                    <a:bodyPr/>
                    <a:lstStyle/>
                    <a:p>
                      <a:r>
                        <a:rPr lang="en-US" sz="1600" dirty="0" smtClean="0"/>
                        <a:t>$25 per ream</a:t>
                      </a:r>
                      <a:endParaRPr lang="en-US" sz="1600" dirty="0"/>
                    </a:p>
                  </a:txBody>
                  <a:tcPr/>
                </a:tc>
                <a:extLst>
                  <a:ext uri="{0D108BD9-81ED-4DB2-BD59-A6C34878D82A}">
                    <a16:rowId xmlns:a16="http://schemas.microsoft.com/office/drawing/2014/main" val="3130893104"/>
                  </a:ext>
                </a:extLst>
              </a:tr>
              <a:tr h="334188">
                <a:tc>
                  <a:txBody>
                    <a:bodyPr/>
                    <a:lstStyle/>
                    <a:p>
                      <a:r>
                        <a:rPr lang="en-US" sz="1600" dirty="0" smtClean="0"/>
                        <a:t>Recycled</a:t>
                      </a:r>
                      <a:endParaRPr lang="en-US" sz="1600" dirty="0"/>
                    </a:p>
                  </a:txBody>
                  <a:tcPr/>
                </a:tc>
                <a:tc>
                  <a:txBody>
                    <a:bodyPr/>
                    <a:lstStyle/>
                    <a:p>
                      <a:r>
                        <a:rPr lang="en-US" sz="1600" dirty="0" smtClean="0"/>
                        <a:t>$26</a:t>
                      </a:r>
                      <a:r>
                        <a:rPr lang="en-US" sz="1600" baseline="0" dirty="0" smtClean="0"/>
                        <a:t> per ream</a:t>
                      </a:r>
                      <a:endParaRPr lang="en-US" sz="1600" dirty="0"/>
                    </a:p>
                  </a:txBody>
                  <a:tcPr/>
                </a:tc>
                <a:extLst>
                  <a:ext uri="{0D108BD9-81ED-4DB2-BD59-A6C34878D82A}">
                    <a16:rowId xmlns:a16="http://schemas.microsoft.com/office/drawing/2014/main" val="4004149648"/>
                  </a:ext>
                </a:extLst>
              </a:tr>
              <a:tr h="371934">
                <a:tc>
                  <a:txBody>
                    <a:bodyPr/>
                    <a:lstStyle/>
                    <a:p>
                      <a:r>
                        <a:rPr lang="en-US" sz="1600" u="sng" dirty="0" smtClean="0"/>
                        <a:t>Paper-Pacific</a:t>
                      </a:r>
                      <a:endParaRPr lang="en-US" sz="1600" u="sng"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u="sng" dirty="0" smtClean="0"/>
                        <a:t>$24 per ream - AWARDED</a:t>
                      </a:r>
                    </a:p>
                  </a:txBody>
                  <a:tcPr/>
                </a:tc>
                <a:extLst>
                  <a:ext uri="{0D108BD9-81ED-4DB2-BD59-A6C34878D82A}">
                    <a16:rowId xmlns:a16="http://schemas.microsoft.com/office/drawing/2014/main" val="4217017509"/>
                  </a:ext>
                </a:extLst>
              </a:tr>
              <a:tr h="334188">
                <a:tc>
                  <a:txBody>
                    <a:bodyPr/>
                    <a:lstStyle/>
                    <a:p>
                      <a:r>
                        <a:rPr lang="en-US" sz="1600" dirty="0" smtClean="0"/>
                        <a:t>Quality</a:t>
                      </a:r>
                      <a:endParaRPr lang="en-US" sz="1600" dirty="0"/>
                    </a:p>
                  </a:txBody>
                  <a:tcPr/>
                </a:tc>
                <a:tc>
                  <a:txBody>
                    <a:bodyPr/>
                    <a:lstStyle/>
                    <a:p>
                      <a:r>
                        <a:rPr lang="en-US" sz="1600" dirty="0" smtClean="0"/>
                        <a:t>$27 per ream</a:t>
                      </a:r>
                      <a:endParaRPr lang="en-US" sz="1600" dirty="0"/>
                    </a:p>
                  </a:txBody>
                  <a:tcPr/>
                </a:tc>
                <a:extLst>
                  <a:ext uri="{0D108BD9-81ED-4DB2-BD59-A6C34878D82A}">
                    <a16:rowId xmlns:a16="http://schemas.microsoft.com/office/drawing/2014/main" val="898316228"/>
                  </a:ext>
                </a:extLst>
              </a:tr>
              <a:tr h="577234">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b="1" dirty="0" smtClean="0"/>
                        <a:t>Note</a:t>
                      </a:r>
                      <a:r>
                        <a:rPr lang="en-US" sz="1600" dirty="0" smtClean="0"/>
                        <a:t>:</a:t>
                      </a:r>
                      <a:r>
                        <a:rPr lang="en-US" sz="1600" baseline="0" dirty="0" smtClean="0"/>
                        <a:t> All bids include an extra $5 due to supply chain cost inflation</a:t>
                      </a:r>
                      <a:endParaRPr lang="en-US" sz="1600" dirty="0" smtClean="0"/>
                    </a:p>
                  </a:txBody>
                  <a:tcPr/>
                </a:tc>
                <a:tc hMerge="1">
                  <a:txBody>
                    <a:bodyPr/>
                    <a:lstStyle/>
                    <a:p>
                      <a:endParaRPr lang="en-US"/>
                    </a:p>
                  </a:txBody>
                  <a:tcPr/>
                </a:tc>
                <a:extLst>
                  <a:ext uri="{0D108BD9-81ED-4DB2-BD59-A6C34878D82A}">
                    <a16:rowId xmlns:a16="http://schemas.microsoft.com/office/drawing/2014/main" val="637132637"/>
                  </a:ext>
                </a:extLst>
              </a:tr>
              <a:tr h="820280">
                <a:tc grid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b="1" dirty="0" smtClean="0"/>
                        <a:t>Declinations</a:t>
                      </a:r>
                      <a:r>
                        <a:rPr lang="en-US" sz="1600" dirty="0" smtClean="0"/>
                        <a:t>:  Hans Paper Co. – transitioning company, new owner didn’t know how to bid; Columbus Paper – no reason given</a:t>
                      </a:r>
                    </a:p>
                  </a:txBody>
                  <a:tcPr/>
                </a:tc>
                <a:tc hMerge="1">
                  <a:txBody>
                    <a:bodyPr/>
                    <a:lstStyle/>
                    <a:p>
                      <a:endParaRPr lang="en-US"/>
                    </a:p>
                  </a:txBody>
                  <a:tcPr/>
                </a:tc>
                <a:extLst>
                  <a:ext uri="{0D108BD9-81ED-4DB2-BD59-A6C34878D82A}">
                    <a16:rowId xmlns:a16="http://schemas.microsoft.com/office/drawing/2014/main" val="2210406439"/>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2527273461"/>
              </p:ext>
            </p:extLst>
          </p:nvPr>
        </p:nvGraphicFramePr>
        <p:xfrm>
          <a:off x="563417" y="1429789"/>
          <a:ext cx="5181602" cy="5006109"/>
        </p:xfrm>
        <a:graphic>
          <a:graphicData uri="http://schemas.openxmlformats.org/drawingml/2006/table">
            <a:tbl>
              <a:tblPr firstRow="1" bandRow="1">
                <a:tableStyleId>{5C22544A-7EE6-4342-B048-85BDC9FD1C3A}</a:tableStyleId>
              </a:tblPr>
              <a:tblGrid>
                <a:gridCol w="1344417">
                  <a:extLst>
                    <a:ext uri="{9D8B030D-6E8A-4147-A177-3AD203B41FA5}">
                      <a16:colId xmlns:a16="http://schemas.microsoft.com/office/drawing/2014/main" val="3226895831"/>
                    </a:ext>
                  </a:extLst>
                </a:gridCol>
                <a:gridCol w="130707">
                  <a:extLst>
                    <a:ext uri="{9D8B030D-6E8A-4147-A177-3AD203B41FA5}">
                      <a16:colId xmlns:a16="http://schemas.microsoft.com/office/drawing/2014/main" val="2119934415"/>
                    </a:ext>
                  </a:extLst>
                </a:gridCol>
                <a:gridCol w="3706478">
                  <a:extLst>
                    <a:ext uri="{9D8B030D-6E8A-4147-A177-3AD203B41FA5}">
                      <a16:colId xmlns:a16="http://schemas.microsoft.com/office/drawing/2014/main" val="1236095822"/>
                    </a:ext>
                  </a:extLst>
                </a:gridCol>
              </a:tblGrid>
              <a:tr h="333275">
                <a:tc gridSpan="3">
                  <a:txBody>
                    <a:bodyPr/>
                    <a:lstStyle/>
                    <a:p>
                      <a:r>
                        <a:rPr lang="en-US" sz="1600" dirty="0" smtClean="0"/>
                        <a:t>2016 Bids</a:t>
                      </a:r>
                      <a:endParaRPr lang="en-US" sz="1600" dirty="0"/>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79640982"/>
                  </a:ext>
                </a:extLst>
              </a:tr>
              <a:tr h="326970">
                <a:tc>
                  <a:txBody>
                    <a:bodyPr/>
                    <a:lstStyle/>
                    <a:p>
                      <a:r>
                        <a:rPr lang="en-US" sz="1600" dirty="0" smtClean="0"/>
                        <a:t>Kalama</a:t>
                      </a:r>
                      <a:r>
                        <a:rPr lang="en-US" sz="1600" baseline="0" dirty="0" smtClean="0"/>
                        <a:t> </a:t>
                      </a:r>
                      <a:endParaRPr lang="en-US" sz="1600" dirty="0"/>
                    </a:p>
                  </a:txBody>
                  <a:tcPr/>
                </a:tc>
                <a:tc gridSpan="2">
                  <a:txBody>
                    <a:bodyPr/>
                    <a:lstStyle/>
                    <a:p>
                      <a:r>
                        <a:rPr lang="en-US" sz="1600" dirty="0" smtClean="0"/>
                        <a:t>$14 per ream</a:t>
                      </a:r>
                      <a:endParaRPr lang="en-US" sz="1600" dirty="0"/>
                    </a:p>
                  </a:txBody>
                  <a:tcPr/>
                </a:tc>
                <a:tc hMerge="1">
                  <a:txBody>
                    <a:bodyPr/>
                    <a:lstStyle/>
                    <a:p>
                      <a:endParaRPr lang="en-US"/>
                    </a:p>
                  </a:txBody>
                  <a:tcPr/>
                </a:tc>
                <a:extLst>
                  <a:ext uri="{0D108BD9-81ED-4DB2-BD59-A6C34878D82A}">
                    <a16:rowId xmlns:a16="http://schemas.microsoft.com/office/drawing/2014/main" val="2915940226"/>
                  </a:ext>
                </a:extLst>
              </a:tr>
              <a:tr h="326970">
                <a:tc>
                  <a:txBody>
                    <a:bodyPr/>
                    <a:lstStyle/>
                    <a:p>
                      <a:r>
                        <a:rPr lang="en-US" sz="1600" dirty="0" smtClean="0"/>
                        <a:t>Recycled</a:t>
                      </a:r>
                      <a:endParaRPr lang="en-US" sz="1600" dirty="0"/>
                    </a:p>
                  </a:txBody>
                  <a:tcPr/>
                </a:tc>
                <a:tc gridSpan="2">
                  <a:txBody>
                    <a:bodyPr/>
                    <a:lstStyle/>
                    <a:p>
                      <a:r>
                        <a:rPr lang="en-US" sz="1600" dirty="0" smtClean="0"/>
                        <a:t>$15 per ream</a:t>
                      </a:r>
                      <a:endParaRPr lang="en-US" sz="1600" dirty="0"/>
                    </a:p>
                  </a:txBody>
                  <a:tcPr/>
                </a:tc>
                <a:tc hMerge="1">
                  <a:txBody>
                    <a:bodyPr/>
                    <a:lstStyle/>
                    <a:p>
                      <a:endParaRPr lang="en-US"/>
                    </a:p>
                  </a:txBody>
                  <a:tcPr/>
                </a:tc>
                <a:extLst>
                  <a:ext uri="{0D108BD9-81ED-4DB2-BD59-A6C34878D82A}">
                    <a16:rowId xmlns:a16="http://schemas.microsoft.com/office/drawing/2014/main" val="1853046698"/>
                  </a:ext>
                </a:extLst>
              </a:tr>
              <a:tr h="564767">
                <a:tc>
                  <a:txBody>
                    <a:bodyPr/>
                    <a:lstStyle/>
                    <a:p>
                      <a:r>
                        <a:rPr lang="en-US" sz="1600" u="sng" dirty="0" smtClean="0"/>
                        <a:t>Paper-Pacific</a:t>
                      </a:r>
                      <a:endParaRPr lang="en-US" sz="1600" u="sng" dirty="0"/>
                    </a:p>
                  </a:txBody>
                  <a:tcPr/>
                </a:tc>
                <a:tc gridSpan="2">
                  <a:txBody>
                    <a:bodyPr/>
                    <a:lstStyle/>
                    <a:p>
                      <a:r>
                        <a:rPr lang="en-US" sz="1600" u="sng" dirty="0" smtClean="0"/>
                        <a:t>$13 per ream - AWARDED</a:t>
                      </a:r>
                      <a:endParaRPr lang="en-US" sz="1600" u="sng" dirty="0"/>
                    </a:p>
                  </a:txBody>
                  <a:tcPr/>
                </a:tc>
                <a:tc hMerge="1">
                  <a:txBody>
                    <a:bodyPr/>
                    <a:lstStyle/>
                    <a:p>
                      <a:endParaRPr lang="en-US"/>
                    </a:p>
                  </a:txBody>
                  <a:tcPr/>
                </a:tc>
                <a:extLst>
                  <a:ext uri="{0D108BD9-81ED-4DB2-BD59-A6C34878D82A}">
                    <a16:rowId xmlns:a16="http://schemas.microsoft.com/office/drawing/2014/main" val="968388053"/>
                  </a:ext>
                </a:extLst>
              </a:tr>
              <a:tr h="564767">
                <a:tc gridSpan="3">
                  <a:txBody>
                    <a:bodyPr/>
                    <a:lstStyle/>
                    <a:p>
                      <a:r>
                        <a:rPr lang="en-US" sz="1600" b="1" dirty="0" smtClean="0"/>
                        <a:t>Note</a:t>
                      </a:r>
                      <a:r>
                        <a:rPr lang="en-US" sz="1600" dirty="0" smtClean="0"/>
                        <a:t>: All bids</a:t>
                      </a:r>
                      <a:r>
                        <a:rPr lang="en-US" sz="1600" baseline="0" dirty="0" smtClean="0"/>
                        <a:t> were up $5 from the prior year due to a sulfuric acid shortage</a:t>
                      </a:r>
                      <a:endParaRPr lang="en-US" sz="1600" dirty="0"/>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004297"/>
                  </a:ext>
                </a:extLst>
              </a:tr>
              <a:tr h="802563">
                <a:tc gridSpan="3">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b="1" dirty="0" smtClean="0"/>
                        <a:t>Declinations</a:t>
                      </a:r>
                      <a:r>
                        <a:rPr lang="en-US" sz="1600" dirty="0" smtClean="0"/>
                        <a:t>: Quality Paper– didn’t realize bids were due, Hans Paper Co. – professor on a sabbatical and didn’t bid</a:t>
                      </a:r>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272222945"/>
                  </a:ext>
                </a:extLst>
              </a:tr>
              <a:tr h="326970">
                <a:tc gridSpan="3">
                  <a:txBody>
                    <a:bodyPr/>
                    <a:lstStyle/>
                    <a:p>
                      <a:r>
                        <a:rPr lang="en-US" sz="1600" b="1" dirty="0" smtClean="0">
                          <a:solidFill>
                            <a:schemeClr val="tx1"/>
                          </a:solidFill>
                        </a:rPr>
                        <a:t>2018 Bids</a:t>
                      </a:r>
                      <a:endParaRPr lang="en-US" sz="1600" b="1" dirty="0">
                        <a:solidFill>
                          <a:schemeClr val="tx1"/>
                        </a:solidFill>
                      </a:endParaRPr>
                    </a:p>
                  </a:txBody>
                  <a:tcPr>
                    <a:solidFill>
                      <a:schemeClr val="accent2"/>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73550612"/>
                  </a:ext>
                </a:extLst>
              </a:tr>
              <a:tr h="331475">
                <a:tc gridSpan="2">
                  <a:txBody>
                    <a:bodyPr/>
                    <a:lstStyle/>
                    <a:p>
                      <a:r>
                        <a:rPr lang="en-US" sz="1600" u="sng" dirty="0" smtClean="0"/>
                        <a:t>Kalama</a:t>
                      </a:r>
                      <a:r>
                        <a:rPr lang="en-US" sz="1600" u="sng" baseline="0" dirty="0" smtClean="0"/>
                        <a:t> </a:t>
                      </a:r>
                      <a:endParaRPr lang="en-US" sz="1600" u="sng" dirty="0"/>
                    </a:p>
                  </a:txBody>
                  <a:tcPr/>
                </a:tc>
                <a:tc hMerge="1">
                  <a:txBody>
                    <a:bodyPr/>
                    <a:lstStyle/>
                    <a:p>
                      <a:endParaRPr lang="en-US"/>
                    </a:p>
                  </a:txBody>
                  <a:tcPr/>
                </a:tc>
                <a:tc>
                  <a:txBody>
                    <a:bodyPr/>
                    <a:lstStyle/>
                    <a:p>
                      <a:r>
                        <a:rPr lang="en-US" sz="1600" u="sng" dirty="0" smtClean="0"/>
                        <a:t>$15 per ream - AWARDED</a:t>
                      </a:r>
                      <a:endParaRPr lang="en-US" sz="1600" u="sng" dirty="0"/>
                    </a:p>
                  </a:txBody>
                  <a:tcPr/>
                </a:tc>
                <a:extLst>
                  <a:ext uri="{0D108BD9-81ED-4DB2-BD59-A6C34878D82A}">
                    <a16:rowId xmlns:a16="http://schemas.microsoft.com/office/drawing/2014/main" val="1416765725"/>
                  </a:ext>
                </a:extLst>
              </a:tr>
              <a:tr h="326970">
                <a:tc gridSpan="2">
                  <a:txBody>
                    <a:bodyPr/>
                    <a:lstStyle/>
                    <a:p>
                      <a:r>
                        <a:rPr lang="en-US" sz="1600" dirty="0" smtClean="0"/>
                        <a:t>Recycled</a:t>
                      </a:r>
                      <a:endParaRPr lang="en-US" sz="1600" dirty="0"/>
                    </a:p>
                  </a:txBody>
                  <a:tcPr/>
                </a:tc>
                <a:tc hMerge="1">
                  <a:txBody>
                    <a:bodyPr/>
                    <a:lstStyle/>
                    <a:p>
                      <a:endParaRPr lang="en-US"/>
                    </a:p>
                  </a:txBody>
                  <a:tcPr/>
                </a:tc>
                <a:tc>
                  <a:txBody>
                    <a:bodyPr/>
                    <a:lstStyle/>
                    <a:p>
                      <a:r>
                        <a:rPr lang="en-US" sz="1600" dirty="0" smtClean="0"/>
                        <a:t>$16 per ream</a:t>
                      </a:r>
                      <a:endParaRPr lang="en-US" sz="1600" dirty="0"/>
                    </a:p>
                  </a:txBody>
                  <a:tcPr/>
                </a:tc>
                <a:extLst>
                  <a:ext uri="{0D108BD9-81ED-4DB2-BD59-A6C34878D82A}">
                    <a16:rowId xmlns:a16="http://schemas.microsoft.com/office/drawing/2014/main" val="233221103"/>
                  </a:ext>
                </a:extLst>
              </a:tr>
              <a:tr h="333275">
                <a:tc gridSpan="2">
                  <a:txBody>
                    <a:bodyPr/>
                    <a:lstStyle/>
                    <a:p>
                      <a:r>
                        <a:rPr lang="en-US" sz="1600" u="none" dirty="0" smtClean="0"/>
                        <a:t>Paper-Pacific</a:t>
                      </a:r>
                      <a:endParaRPr lang="en-US" sz="1600" u="none" dirty="0"/>
                    </a:p>
                  </a:txBody>
                  <a:tcPr/>
                </a:tc>
                <a:tc hMerge="1">
                  <a:txBody>
                    <a:bodyPr/>
                    <a:lstStyle/>
                    <a:p>
                      <a:endParaRPr lang="en-US"/>
                    </a:p>
                  </a:txBody>
                  <a:tcPr/>
                </a:tc>
                <a:tc>
                  <a:txBody>
                    <a:bodyPr/>
                    <a:lstStyle/>
                    <a:p>
                      <a:r>
                        <a:rPr lang="en-US" sz="1600" u="none" dirty="0" smtClean="0"/>
                        <a:t>$17 per ream</a:t>
                      </a:r>
                      <a:endParaRPr lang="en-US" sz="1600" u="none" dirty="0"/>
                    </a:p>
                  </a:txBody>
                  <a:tcPr/>
                </a:tc>
                <a:extLst>
                  <a:ext uri="{0D108BD9-81ED-4DB2-BD59-A6C34878D82A}">
                    <a16:rowId xmlns:a16="http://schemas.microsoft.com/office/drawing/2014/main" val="464335841"/>
                  </a:ext>
                </a:extLst>
              </a:tr>
              <a:tr h="326970">
                <a:tc gridSpan="2">
                  <a:txBody>
                    <a:bodyPr/>
                    <a:lstStyle/>
                    <a:p>
                      <a:r>
                        <a:rPr lang="en-US" sz="1600" dirty="0" smtClean="0"/>
                        <a:t>Quality</a:t>
                      </a:r>
                      <a:endParaRPr lang="en-US" sz="1600" dirty="0"/>
                    </a:p>
                  </a:txBody>
                  <a:tcPr/>
                </a:tc>
                <a:tc hMerge="1">
                  <a:txBody>
                    <a:bodyPr/>
                    <a:lstStyle/>
                    <a:p>
                      <a:endParaRPr lang="en-US"/>
                    </a:p>
                  </a:txBody>
                  <a:tcPr/>
                </a:tc>
                <a:tc>
                  <a:txBody>
                    <a:bodyPr/>
                    <a:lstStyle/>
                    <a:p>
                      <a:r>
                        <a:rPr lang="en-US" sz="1600" dirty="0" smtClean="0"/>
                        <a:t>$16 per ream</a:t>
                      </a:r>
                      <a:endParaRPr lang="en-US" sz="1600" dirty="0"/>
                    </a:p>
                  </a:txBody>
                  <a:tcPr/>
                </a:tc>
                <a:extLst>
                  <a:ext uri="{0D108BD9-81ED-4DB2-BD59-A6C34878D82A}">
                    <a16:rowId xmlns:a16="http://schemas.microsoft.com/office/drawing/2014/main" val="4020867211"/>
                  </a:ext>
                </a:extLst>
              </a:tr>
              <a:tr h="342669">
                <a:tc gridSpan="3">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b="1" dirty="0" smtClean="0"/>
                        <a:t>Declinations</a:t>
                      </a:r>
                      <a:r>
                        <a:rPr lang="en-US" sz="1600" dirty="0" smtClean="0"/>
                        <a:t>:  Hans Paper Co. – Prof. too busy to bid</a:t>
                      </a:r>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49629960"/>
                  </a:ext>
                </a:extLst>
              </a:tr>
            </a:tbl>
          </a:graphicData>
        </a:graphic>
      </p:graphicFrame>
    </p:spTree>
    <p:extLst>
      <p:ext uri="{BB962C8B-B14F-4D97-AF65-F5344CB8AC3E}">
        <p14:creationId xmlns:p14="http://schemas.microsoft.com/office/powerpoint/2010/main" val="161925635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2022 Bid Excerpts</a:t>
            </a:r>
            <a:endParaRPr lang="en-US" dirty="0"/>
          </a:p>
        </p:txBody>
      </p:sp>
      <p:sp>
        <p:nvSpPr>
          <p:cNvPr id="4" name="Content Placeholder 3"/>
          <p:cNvSpPr>
            <a:spLocks noGrp="1"/>
          </p:cNvSpPr>
          <p:nvPr>
            <p:ph sz="half" idx="2"/>
          </p:nvPr>
        </p:nvSpPr>
        <p:spPr>
          <a:xfrm>
            <a:off x="839789" y="1690688"/>
            <a:ext cx="3723068" cy="4498975"/>
          </a:xfrm>
        </p:spPr>
        <p:txBody>
          <a:bodyPr>
            <a:normAutofit/>
          </a:bodyPr>
          <a:lstStyle/>
          <a:p>
            <a:r>
              <a:rPr lang="en-US" dirty="0" smtClean="0"/>
              <a:t>Paper-Pacific </a:t>
            </a:r>
            <a:r>
              <a:rPr lang="en-US" dirty="0"/>
              <a:t>- $24 per ream – </a:t>
            </a:r>
            <a:r>
              <a:rPr lang="en-US" dirty="0" smtClean="0"/>
              <a:t>AWARDED</a:t>
            </a:r>
          </a:p>
          <a:p>
            <a:endParaRPr lang="en-US" dirty="0" smtClean="0"/>
          </a:p>
          <a:p>
            <a:endParaRPr lang="en-US" dirty="0" smtClean="0"/>
          </a:p>
          <a:p>
            <a:endParaRPr lang="en-US" dirty="0"/>
          </a:p>
          <a:p>
            <a:r>
              <a:rPr lang="en-US" dirty="0" smtClean="0"/>
              <a:t>Kalama Paper - $25 per ream</a:t>
            </a:r>
          </a:p>
          <a:p>
            <a:endParaRPr lang="en-US" dirty="0"/>
          </a:p>
        </p:txBody>
      </p:sp>
      <p:graphicFrame>
        <p:nvGraphicFramePr>
          <p:cNvPr id="9" name="Content Placeholder 8"/>
          <p:cNvGraphicFramePr>
            <a:graphicFrameLocks noGrp="1"/>
          </p:cNvGraphicFramePr>
          <p:nvPr>
            <p:ph sz="quarter" idx="4"/>
            <p:extLst>
              <p:ext uri="{D42A27DB-BD31-4B8C-83A1-F6EECF244321}">
                <p14:modId xmlns:p14="http://schemas.microsoft.com/office/powerpoint/2010/main" val="519084065"/>
              </p:ext>
            </p:extLst>
          </p:nvPr>
        </p:nvGraphicFramePr>
        <p:xfrm>
          <a:off x="4562857" y="1690688"/>
          <a:ext cx="6792531" cy="2103120"/>
        </p:xfrm>
        <a:graphic>
          <a:graphicData uri="http://schemas.openxmlformats.org/drawingml/2006/table">
            <a:tbl>
              <a:tblPr firstRow="1" bandRow="1">
                <a:tableStyleId>{5C22544A-7EE6-4342-B048-85BDC9FD1C3A}</a:tableStyleId>
              </a:tblPr>
              <a:tblGrid>
                <a:gridCol w="2264177">
                  <a:extLst>
                    <a:ext uri="{9D8B030D-6E8A-4147-A177-3AD203B41FA5}">
                      <a16:colId xmlns:a16="http://schemas.microsoft.com/office/drawing/2014/main" val="580105569"/>
                    </a:ext>
                  </a:extLst>
                </a:gridCol>
                <a:gridCol w="1115071">
                  <a:extLst>
                    <a:ext uri="{9D8B030D-6E8A-4147-A177-3AD203B41FA5}">
                      <a16:colId xmlns:a16="http://schemas.microsoft.com/office/drawing/2014/main" val="3646237749"/>
                    </a:ext>
                  </a:extLst>
                </a:gridCol>
                <a:gridCol w="3413283">
                  <a:extLst>
                    <a:ext uri="{9D8B030D-6E8A-4147-A177-3AD203B41FA5}">
                      <a16:colId xmlns:a16="http://schemas.microsoft.com/office/drawing/2014/main" val="1498802180"/>
                    </a:ext>
                  </a:extLst>
                </a:gridCol>
              </a:tblGrid>
              <a:tr h="313162">
                <a:tc>
                  <a:txBody>
                    <a:bodyPr/>
                    <a:lstStyle/>
                    <a:p>
                      <a:endParaRPr lang="en-US" dirty="0"/>
                    </a:p>
                  </a:txBody>
                  <a:tcPr/>
                </a:tc>
                <a:tc>
                  <a:txBody>
                    <a:bodyPr/>
                    <a:lstStyle/>
                    <a:p>
                      <a:r>
                        <a:rPr lang="en-US" dirty="0" smtClean="0"/>
                        <a:t>Cost</a:t>
                      </a:r>
                      <a:endParaRPr lang="en-US" dirty="0"/>
                    </a:p>
                  </a:txBody>
                  <a:tcPr/>
                </a:tc>
                <a:tc>
                  <a:txBody>
                    <a:bodyPr/>
                    <a:lstStyle/>
                    <a:p>
                      <a:r>
                        <a:rPr lang="en-US" dirty="0" smtClean="0"/>
                        <a:t>Notes</a:t>
                      </a:r>
                      <a:endParaRPr lang="en-US" dirty="0"/>
                    </a:p>
                  </a:txBody>
                  <a:tcPr/>
                </a:tc>
                <a:extLst>
                  <a:ext uri="{0D108BD9-81ED-4DB2-BD59-A6C34878D82A}">
                    <a16:rowId xmlns:a16="http://schemas.microsoft.com/office/drawing/2014/main" val="1855342759"/>
                  </a:ext>
                </a:extLst>
              </a:tr>
              <a:tr h="313162">
                <a:tc>
                  <a:txBody>
                    <a:bodyPr/>
                    <a:lstStyle/>
                    <a:p>
                      <a:r>
                        <a:rPr lang="en-US" dirty="0" smtClean="0"/>
                        <a:t>Materials</a:t>
                      </a:r>
                      <a:endParaRPr lang="en-US" dirty="0"/>
                    </a:p>
                  </a:txBody>
                  <a:tcPr/>
                </a:tc>
                <a:tc>
                  <a:txBody>
                    <a:bodyPr/>
                    <a:lstStyle/>
                    <a:p>
                      <a:r>
                        <a:rPr lang="en-US" dirty="0" smtClean="0"/>
                        <a:t>$6</a:t>
                      </a:r>
                      <a:endParaRPr lang="en-US" dirty="0"/>
                    </a:p>
                  </a:txBody>
                  <a:tcPr/>
                </a:tc>
                <a:tc>
                  <a:txBody>
                    <a:bodyPr/>
                    <a:lstStyle/>
                    <a:p>
                      <a:endParaRPr lang="en-US" dirty="0"/>
                    </a:p>
                  </a:txBody>
                  <a:tcPr/>
                </a:tc>
                <a:extLst>
                  <a:ext uri="{0D108BD9-81ED-4DB2-BD59-A6C34878D82A}">
                    <a16:rowId xmlns:a16="http://schemas.microsoft.com/office/drawing/2014/main" val="1056275239"/>
                  </a:ext>
                </a:extLst>
              </a:tr>
              <a:tr h="313162">
                <a:tc>
                  <a:txBody>
                    <a:bodyPr/>
                    <a:lstStyle/>
                    <a:p>
                      <a:r>
                        <a:rPr lang="en-US" dirty="0" smtClean="0"/>
                        <a:t>Labor</a:t>
                      </a:r>
                      <a:endParaRPr lang="en-US" dirty="0"/>
                    </a:p>
                  </a:txBody>
                  <a:tcPr/>
                </a:tc>
                <a:tc>
                  <a:txBody>
                    <a:bodyPr/>
                    <a:lstStyle/>
                    <a:p>
                      <a:r>
                        <a:rPr lang="en-US" dirty="0" smtClean="0"/>
                        <a:t>$10</a:t>
                      </a:r>
                      <a:endParaRPr lang="en-US" dirty="0"/>
                    </a:p>
                  </a:txBody>
                  <a:tcPr/>
                </a:tc>
                <a:tc>
                  <a:txBody>
                    <a:bodyPr/>
                    <a:lstStyle/>
                    <a:p>
                      <a:endParaRPr lang="en-US" dirty="0"/>
                    </a:p>
                  </a:txBody>
                  <a:tcPr/>
                </a:tc>
                <a:extLst>
                  <a:ext uri="{0D108BD9-81ED-4DB2-BD59-A6C34878D82A}">
                    <a16:rowId xmlns:a16="http://schemas.microsoft.com/office/drawing/2014/main" val="2903127597"/>
                  </a:ext>
                </a:extLst>
              </a:tr>
              <a:tr h="540527">
                <a:tc>
                  <a:txBody>
                    <a:bodyPr/>
                    <a:lstStyle/>
                    <a:p>
                      <a:r>
                        <a:rPr lang="en-US" dirty="0" smtClean="0"/>
                        <a:t>Transportation</a:t>
                      </a:r>
                      <a:endParaRPr lang="en-US" dirty="0"/>
                    </a:p>
                  </a:txBody>
                  <a:tcPr/>
                </a:tc>
                <a:tc>
                  <a:txBody>
                    <a:bodyPr/>
                    <a:lstStyle/>
                    <a:p>
                      <a:r>
                        <a:rPr lang="en-US" dirty="0" smtClean="0"/>
                        <a:t>$6</a:t>
                      </a:r>
                      <a:endParaRPr lang="en-US" dirty="0"/>
                    </a:p>
                  </a:txBody>
                  <a:tcPr/>
                </a:tc>
                <a:tc>
                  <a:txBody>
                    <a:bodyPr/>
                    <a:lstStyle/>
                    <a:p>
                      <a:r>
                        <a:rPr lang="en-US" dirty="0" smtClean="0"/>
                        <a:t>$5 increase due to </a:t>
                      </a:r>
                      <a:r>
                        <a:rPr lang="en-US" dirty="0" err="1" smtClean="0"/>
                        <a:t>Suppply</a:t>
                      </a:r>
                      <a:r>
                        <a:rPr lang="en-US" baseline="0" dirty="0" smtClean="0"/>
                        <a:t> chain constraints</a:t>
                      </a:r>
                      <a:endParaRPr lang="en-US" dirty="0"/>
                    </a:p>
                  </a:txBody>
                  <a:tcPr/>
                </a:tc>
                <a:extLst>
                  <a:ext uri="{0D108BD9-81ED-4DB2-BD59-A6C34878D82A}">
                    <a16:rowId xmlns:a16="http://schemas.microsoft.com/office/drawing/2014/main" val="2327652183"/>
                  </a:ext>
                </a:extLst>
              </a:tr>
              <a:tr h="313162">
                <a:tc>
                  <a:txBody>
                    <a:bodyPr/>
                    <a:lstStyle/>
                    <a:p>
                      <a:r>
                        <a:rPr lang="en-US" b="1" dirty="0" smtClean="0"/>
                        <a:t>Cost per ream:</a:t>
                      </a:r>
                      <a:endParaRPr lang="en-US" b="1" dirty="0"/>
                    </a:p>
                  </a:txBody>
                  <a:tcPr/>
                </a:tc>
                <a:tc>
                  <a:txBody>
                    <a:bodyPr/>
                    <a:lstStyle/>
                    <a:p>
                      <a:r>
                        <a:rPr lang="en-US" b="1" dirty="0" smtClean="0"/>
                        <a:t>$24</a:t>
                      </a:r>
                      <a:endParaRPr lang="en-US" b="1" dirty="0"/>
                    </a:p>
                  </a:txBody>
                  <a:tcPr/>
                </a:tc>
                <a:tc>
                  <a:txBody>
                    <a:bodyPr/>
                    <a:lstStyle/>
                    <a:p>
                      <a:r>
                        <a:rPr lang="en-US" baseline="0" dirty="0" smtClean="0"/>
                        <a:t>i</a:t>
                      </a:r>
                      <a:r>
                        <a:rPr lang="en-US" dirty="0" smtClean="0"/>
                        <a:t>ncludes</a:t>
                      </a:r>
                      <a:r>
                        <a:rPr lang="en-US" baseline="0" dirty="0" smtClean="0"/>
                        <a:t> profit margin</a:t>
                      </a:r>
                      <a:endParaRPr lang="en-US" dirty="0"/>
                    </a:p>
                  </a:txBody>
                  <a:tcPr/>
                </a:tc>
                <a:extLst>
                  <a:ext uri="{0D108BD9-81ED-4DB2-BD59-A6C34878D82A}">
                    <a16:rowId xmlns:a16="http://schemas.microsoft.com/office/drawing/2014/main" val="4069780758"/>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2308812661"/>
              </p:ext>
            </p:extLst>
          </p:nvPr>
        </p:nvGraphicFramePr>
        <p:xfrm>
          <a:off x="4562857" y="4067811"/>
          <a:ext cx="6792531" cy="2103120"/>
        </p:xfrm>
        <a:graphic>
          <a:graphicData uri="http://schemas.openxmlformats.org/drawingml/2006/table">
            <a:tbl>
              <a:tblPr firstRow="1" bandRow="1">
                <a:tableStyleId>{5C22544A-7EE6-4342-B048-85BDC9FD1C3A}</a:tableStyleId>
              </a:tblPr>
              <a:tblGrid>
                <a:gridCol w="2264177">
                  <a:extLst>
                    <a:ext uri="{9D8B030D-6E8A-4147-A177-3AD203B41FA5}">
                      <a16:colId xmlns:a16="http://schemas.microsoft.com/office/drawing/2014/main" val="1592138475"/>
                    </a:ext>
                  </a:extLst>
                </a:gridCol>
                <a:gridCol w="1115071">
                  <a:extLst>
                    <a:ext uri="{9D8B030D-6E8A-4147-A177-3AD203B41FA5}">
                      <a16:colId xmlns:a16="http://schemas.microsoft.com/office/drawing/2014/main" val="3445746278"/>
                    </a:ext>
                  </a:extLst>
                </a:gridCol>
                <a:gridCol w="3413283">
                  <a:extLst>
                    <a:ext uri="{9D8B030D-6E8A-4147-A177-3AD203B41FA5}">
                      <a16:colId xmlns:a16="http://schemas.microsoft.com/office/drawing/2014/main" val="1183914048"/>
                    </a:ext>
                  </a:extLst>
                </a:gridCol>
              </a:tblGrid>
              <a:tr h="313162">
                <a:tc>
                  <a:txBody>
                    <a:bodyPr/>
                    <a:lstStyle/>
                    <a:p>
                      <a:endParaRPr lang="en-US" dirty="0"/>
                    </a:p>
                  </a:txBody>
                  <a:tcPr/>
                </a:tc>
                <a:tc>
                  <a:txBody>
                    <a:bodyPr/>
                    <a:lstStyle/>
                    <a:p>
                      <a:r>
                        <a:rPr lang="en-US" dirty="0" smtClean="0"/>
                        <a:t>Cost</a:t>
                      </a:r>
                      <a:endParaRPr lang="en-US" dirty="0"/>
                    </a:p>
                  </a:txBody>
                  <a:tcPr/>
                </a:tc>
                <a:tc>
                  <a:txBody>
                    <a:bodyPr/>
                    <a:lstStyle/>
                    <a:p>
                      <a:r>
                        <a:rPr lang="en-US" dirty="0" smtClean="0"/>
                        <a:t>Notes</a:t>
                      </a:r>
                      <a:endParaRPr lang="en-US" dirty="0"/>
                    </a:p>
                  </a:txBody>
                  <a:tcPr/>
                </a:tc>
                <a:extLst>
                  <a:ext uri="{0D108BD9-81ED-4DB2-BD59-A6C34878D82A}">
                    <a16:rowId xmlns:a16="http://schemas.microsoft.com/office/drawing/2014/main" val="2563102364"/>
                  </a:ext>
                </a:extLst>
              </a:tr>
              <a:tr h="313162">
                <a:tc>
                  <a:txBody>
                    <a:bodyPr/>
                    <a:lstStyle/>
                    <a:p>
                      <a:r>
                        <a:rPr lang="en-US" dirty="0" smtClean="0"/>
                        <a:t>Materials</a:t>
                      </a:r>
                      <a:endParaRPr lang="en-US" dirty="0"/>
                    </a:p>
                  </a:txBody>
                  <a:tcPr/>
                </a:tc>
                <a:tc>
                  <a:txBody>
                    <a:bodyPr/>
                    <a:lstStyle/>
                    <a:p>
                      <a:r>
                        <a:rPr lang="en-US" dirty="0" smtClean="0"/>
                        <a:t>$6.50</a:t>
                      </a:r>
                      <a:endParaRPr lang="en-US" dirty="0"/>
                    </a:p>
                  </a:txBody>
                  <a:tcPr/>
                </a:tc>
                <a:tc>
                  <a:txBody>
                    <a:bodyPr/>
                    <a:lstStyle/>
                    <a:p>
                      <a:endParaRPr lang="en-US" dirty="0"/>
                    </a:p>
                  </a:txBody>
                  <a:tcPr/>
                </a:tc>
                <a:extLst>
                  <a:ext uri="{0D108BD9-81ED-4DB2-BD59-A6C34878D82A}">
                    <a16:rowId xmlns:a16="http://schemas.microsoft.com/office/drawing/2014/main" val="3594963221"/>
                  </a:ext>
                </a:extLst>
              </a:tr>
              <a:tr h="313162">
                <a:tc>
                  <a:txBody>
                    <a:bodyPr/>
                    <a:lstStyle/>
                    <a:p>
                      <a:r>
                        <a:rPr lang="en-US" dirty="0" smtClean="0"/>
                        <a:t>Labor</a:t>
                      </a:r>
                      <a:endParaRPr lang="en-US" dirty="0"/>
                    </a:p>
                  </a:txBody>
                  <a:tcPr/>
                </a:tc>
                <a:tc>
                  <a:txBody>
                    <a:bodyPr/>
                    <a:lstStyle/>
                    <a:p>
                      <a:r>
                        <a:rPr lang="en-US" dirty="0" smtClean="0"/>
                        <a:t>$10.50</a:t>
                      </a:r>
                      <a:endParaRPr lang="en-US" dirty="0"/>
                    </a:p>
                  </a:txBody>
                  <a:tcPr/>
                </a:tc>
                <a:tc>
                  <a:txBody>
                    <a:bodyPr/>
                    <a:lstStyle/>
                    <a:p>
                      <a:endParaRPr lang="en-US" dirty="0"/>
                    </a:p>
                  </a:txBody>
                  <a:tcPr/>
                </a:tc>
                <a:extLst>
                  <a:ext uri="{0D108BD9-81ED-4DB2-BD59-A6C34878D82A}">
                    <a16:rowId xmlns:a16="http://schemas.microsoft.com/office/drawing/2014/main" val="1030358466"/>
                  </a:ext>
                </a:extLst>
              </a:tr>
              <a:tr h="540527">
                <a:tc>
                  <a:txBody>
                    <a:bodyPr/>
                    <a:lstStyle/>
                    <a:p>
                      <a:r>
                        <a:rPr lang="en-US" dirty="0" smtClean="0"/>
                        <a:t>Transportation</a:t>
                      </a:r>
                      <a:endParaRPr lang="en-US" dirty="0"/>
                    </a:p>
                  </a:txBody>
                  <a:tcPr/>
                </a:tc>
                <a:tc>
                  <a:txBody>
                    <a:bodyPr/>
                    <a:lstStyle/>
                    <a:p>
                      <a:r>
                        <a:rPr lang="en-US" dirty="0" smtClean="0"/>
                        <a:t>$6</a:t>
                      </a:r>
                      <a:endParaRPr lang="en-US" dirty="0"/>
                    </a:p>
                  </a:txBody>
                  <a:tcPr/>
                </a:tc>
                <a:tc>
                  <a:txBody>
                    <a:bodyPr/>
                    <a:lstStyle/>
                    <a:p>
                      <a:r>
                        <a:rPr lang="en-US" dirty="0" smtClean="0"/>
                        <a:t>$5 increase due to Supply</a:t>
                      </a:r>
                      <a:r>
                        <a:rPr lang="en-US" baseline="0" dirty="0" smtClean="0"/>
                        <a:t> chain constraints</a:t>
                      </a:r>
                      <a:endParaRPr lang="en-US" dirty="0"/>
                    </a:p>
                  </a:txBody>
                  <a:tcPr/>
                </a:tc>
                <a:extLst>
                  <a:ext uri="{0D108BD9-81ED-4DB2-BD59-A6C34878D82A}">
                    <a16:rowId xmlns:a16="http://schemas.microsoft.com/office/drawing/2014/main" val="776160826"/>
                  </a:ext>
                </a:extLst>
              </a:tr>
              <a:tr h="313162">
                <a:tc>
                  <a:txBody>
                    <a:bodyPr/>
                    <a:lstStyle/>
                    <a:p>
                      <a:r>
                        <a:rPr lang="en-US" b="1" dirty="0" smtClean="0"/>
                        <a:t>Cost per ream:</a:t>
                      </a:r>
                      <a:endParaRPr lang="en-US" b="1" dirty="0"/>
                    </a:p>
                  </a:txBody>
                  <a:tcPr/>
                </a:tc>
                <a:tc>
                  <a:txBody>
                    <a:bodyPr/>
                    <a:lstStyle/>
                    <a:p>
                      <a:r>
                        <a:rPr lang="en-US" b="1" dirty="0" smtClean="0"/>
                        <a:t>$25</a:t>
                      </a:r>
                      <a:endParaRPr lang="en-US" b="1" dirty="0"/>
                    </a:p>
                  </a:txBody>
                  <a:tcPr/>
                </a:tc>
                <a:tc>
                  <a:txBody>
                    <a:bodyPr/>
                    <a:lstStyle/>
                    <a:p>
                      <a:r>
                        <a:rPr lang="en-US" baseline="0" dirty="0" smtClean="0"/>
                        <a:t>i</a:t>
                      </a:r>
                      <a:r>
                        <a:rPr lang="en-US" dirty="0" smtClean="0"/>
                        <a:t>ncludes</a:t>
                      </a:r>
                      <a:r>
                        <a:rPr lang="en-US" baseline="0" dirty="0" smtClean="0"/>
                        <a:t> profit margin</a:t>
                      </a:r>
                      <a:endParaRPr lang="en-US" dirty="0"/>
                    </a:p>
                  </a:txBody>
                  <a:tcPr/>
                </a:tc>
                <a:extLst>
                  <a:ext uri="{0D108BD9-81ED-4DB2-BD59-A6C34878D82A}">
                    <a16:rowId xmlns:a16="http://schemas.microsoft.com/office/drawing/2014/main" val="4019655537"/>
                  </a:ext>
                </a:extLst>
              </a:tr>
            </a:tbl>
          </a:graphicData>
        </a:graphic>
      </p:graphicFrame>
    </p:spTree>
    <p:extLst>
      <p:ext uri="{BB962C8B-B14F-4D97-AF65-F5344CB8AC3E}">
        <p14:creationId xmlns:p14="http://schemas.microsoft.com/office/powerpoint/2010/main" val="422197503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2022 Bid Excerpts</a:t>
            </a:r>
            <a:endParaRPr lang="en-US" dirty="0"/>
          </a:p>
        </p:txBody>
      </p:sp>
      <p:sp>
        <p:nvSpPr>
          <p:cNvPr id="4" name="Content Placeholder 3"/>
          <p:cNvSpPr>
            <a:spLocks noGrp="1"/>
          </p:cNvSpPr>
          <p:nvPr>
            <p:ph sz="half" idx="2"/>
          </p:nvPr>
        </p:nvSpPr>
        <p:spPr>
          <a:xfrm>
            <a:off x="839789" y="1690688"/>
            <a:ext cx="3201860" cy="4498975"/>
          </a:xfrm>
        </p:spPr>
        <p:txBody>
          <a:bodyPr>
            <a:normAutofit/>
          </a:bodyPr>
          <a:lstStyle/>
          <a:p>
            <a:r>
              <a:rPr lang="en-US" dirty="0" smtClean="0"/>
              <a:t>Recycled </a:t>
            </a:r>
            <a:r>
              <a:rPr lang="en-US" dirty="0"/>
              <a:t>Paper Co. - $26 per </a:t>
            </a:r>
            <a:r>
              <a:rPr lang="en-US" dirty="0" smtClean="0"/>
              <a:t>ream</a:t>
            </a:r>
          </a:p>
          <a:p>
            <a:endParaRPr lang="en-US" dirty="0"/>
          </a:p>
          <a:p>
            <a:endParaRPr lang="en-US" dirty="0" smtClean="0"/>
          </a:p>
          <a:p>
            <a:endParaRPr lang="en-US" dirty="0"/>
          </a:p>
          <a:p>
            <a:r>
              <a:rPr lang="en-US" dirty="0"/>
              <a:t>Quality Paper Co. - $27 per ream</a:t>
            </a:r>
          </a:p>
          <a:p>
            <a:endParaRPr lang="en-US" dirty="0"/>
          </a:p>
        </p:txBody>
      </p:sp>
      <p:graphicFrame>
        <p:nvGraphicFramePr>
          <p:cNvPr id="9" name="Content Placeholder 8"/>
          <p:cNvGraphicFramePr>
            <a:graphicFrameLocks noGrp="1"/>
          </p:cNvGraphicFramePr>
          <p:nvPr>
            <p:ph sz="quarter" idx="4"/>
            <p:extLst>
              <p:ext uri="{D42A27DB-BD31-4B8C-83A1-F6EECF244321}">
                <p14:modId xmlns:p14="http://schemas.microsoft.com/office/powerpoint/2010/main" val="1160134081"/>
              </p:ext>
            </p:extLst>
          </p:nvPr>
        </p:nvGraphicFramePr>
        <p:xfrm>
          <a:off x="4434841" y="1690688"/>
          <a:ext cx="6920548" cy="2103120"/>
        </p:xfrm>
        <a:graphic>
          <a:graphicData uri="http://schemas.openxmlformats.org/drawingml/2006/table">
            <a:tbl>
              <a:tblPr firstRow="1" bandRow="1">
                <a:tableStyleId>{5C22544A-7EE6-4342-B048-85BDC9FD1C3A}</a:tableStyleId>
              </a:tblPr>
              <a:tblGrid>
                <a:gridCol w="2066543">
                  <a:extLst>
                    <a:ext uri="{9D8B030D-6E8A-4147-A177-3AD203B41FA5}">
                      <a16:colId xmlns:a16="http://schemas.microsoft.com/office/drawing/2014/main" val="580105569"/>
                    </a:ext>
                  </a:extLst>
                </a:gridCol>
                <a:gridCol w="1737360">
                  <a:extLst>
                    <a:ext uri="{9D8B030D-6E8A-4147-A177-3AD203B41FA5}">
                      <a16:colId xmlns:a16="http://schemas.microsoft.com/office/drawing/2014/main" val="3646237749"/>
                    </a:ext>
                  </a:extLst>
                </a:gridCol>
                <a:gridCol w="3116645">
                  <a:extLst>
                    <a:ext uri="{9D8B030D-6E8A-4147-A177-3AD203B41FA5}">
                      <a16:colId xmlns:a16="http://schemas.microsoft.com/office/drawing/2014/main" val="1498802180"/>
                    </a:ext>
                  </a:extLst>
                </a:gridCol>
              </a:tblGrid>
              <a:tr h="313162">
                <a:tc>
                  <a:txBody>
                    <a:bodyPr/>
                    <a:lstStyle/>
                    <a:p>
                      <a:endParaRPr lang="en-US" dirty="0"/>
                    </a:p>
                  </a:txBody>
                  <a:tcPr/>
                </a:tc>
                <a:tc>
                  <a:txBody>
                    <a:bodyPr/>
                    <a:lstStyle/>
                    <a:p>
                      <a:r>
                        <a:rPr lang="en-US" dirty="0" smtClean="0"/>
                        <a:t>Cost</a:t>
                      </a:r>
                      <a:endParaRPr lang="en-US" dirty="0"/>
                    </a:p>
                  </a:txBody>
                  <a:tcPr/>
                </a:tc>
                <a:tc>
                  <a:txBody>
                    <a:bodyPr/>
                    <a:lstStyle/>
                    <a:p>
                      <a:r>
                        <a:rPr lang="en-US" dirty="0" smtClean="0"/>
                        <a:t>Notes</a:t>
                      </a:r>
                      <a:endParaRPr lang="en-US" dirty="0"/>
                    </a:p>
                  </a:txBody>
                  <a:tcPr/>
                </a:tc>
                <a:extLst>
                  <a:ext uri="{0D108BD9-81ED-4DB2-BD59-A6C34878D82A}">
                    <a16:rowId xmlns:a16="http://schemas.microsoft.com/office/drawing/2014/main" val="1855342759"/>
                  </a:ext>
                </a:extLst>
              </a:tr>
              <a:tr h="313162">
                <a:tc>
                  <a:txBody>
                    <a:bodyPr/>
                    <a:lstStyle/>
                    <a:p>
                      <a:r>
                        <a:rPr lang="en-US" dirty="0" smtClean="0"/>
                        <a:t>Materials</a:t>
                      </a:r>
                      <a:endParaRPr lang="en-US" dirty="0"/>
                    </a:p>
                  </a:txBody>
                  <a:tcPr/>
                </a:tc>
                <a:tc>
                  <a:txBody>
                    <a:bodyPr/>
                    <a:lstStyle/>
                    <a:p>
                      <a:r>
                        <a:rPr lang="en-US" dirty="0" smtClean="0"/>
                        <a:t>$7</a:t>
                      </a:r>
                      <a:endParaRPr lang="en-US" dirty="0"/>
                    </a:p>
                  </a:txBody>
                  <a:tcPr/>
                </a:tc>
                <a:tc>
                  <a:txBody>
                    <a:bodyPr/>
                    <a:lstStyle/>
                    <a:p>
                      <a:endParaRPr lang="en-US" dirty="0"/>
                    </a:p>
                  </a:txBody>
                  <a:tcPr/>
                </a:tc>
                <a:extLst>
                  <a:ext uri="{0D108BD9-81ED-4DB2-BD59-A6C34878D82A}">
                    <a16:rowId xmlns:a16="http://schemas.microsoft.com/office/drawing/2014/main" val="1056275239"/>
                  </a:ext>
                </a:extLst>
              </a:tr>
              <a:tr h="313162">
                <a:tc>
                  <a:txBody>
                    <a:bodyPr/>
                    <a:lstStyle/>
                    <a:p>
                      <a:r>
                        <a:rPr lang="en-US" dirty="0" smtClean="0"/>
                        <a:t>Labor</a:t>
                      </a:r>
                      <a:endParaRPr lang="en-US" dirty="0"/>
                    </a:p>
                  </a:txBody>
                  <a:tcPr/>
                </a:tc>
                <a:tc>
                  <a:txBody>
                    <a:bodyPr/>
                    <a:lstStyle/>
                    <a:p>
                      <a:r>
                        <a:rPr lang="en-US" dirty="0" smtClean="0"/>
                        <a:t>$11</a:t>
                      </a:r>
                      <a:endParaRPr lang="en-US" dirty="0"/>
                    </a:p>
                  </a:txBody>
                  <a:tcPr/>
                </a:tc>
                <a:tc>
                  <a:txBody>
                    <a:bodyPr/>
                    <a:lstStyle/>
                    <a:p>
                      <a:endParaRPr lang="en-US" dirty="0"/>
                    </a:p>
                  </a:txBody>
                  <a:tcPr/>
                </a:tc>
                <a:extLst>
                  <a:ext uri="{0D108BD9-81ED-4DB2-BD59-A6C34878D82A}">
                    <a16:rowId xmlns:a16="http://schemas.microsoft.com/office/drawing/2014/main" val="2903127597"/>
                  </a:ext>
                </a:extLst>
              </a:tr>
              <a:tr h="540527">
                <a:tc>
                  <a:txBody>
                    <a:bodyPr/>
                    <a:lstStyle/>
                    <a:p>
                      <a:r>
                        <a:rPr lang="en-US" dirty="0" smtClean="0"/>
                        <a:t>Transportation</a:t>
                      </a:r>
                      <a:endParaRPr lang="en-US" dirty="0"/>
                    </a:p>
                  </a:txBody>
                  <a:tcPr/>
                </a:tc>
                <a:tc>
                  <a:txBody>
                    <a:bodyPr/>
                    <a:lstStyle/>
                    <a:p>
                      <a:r>
                        <a:rPr lang="en-US" dirty="0" smtClean="0"/>
                        <a:t>$6</a:t>
                      </a:r>
                      <a:endParaRPr lang="en-US" dirty="0"/>
                    </a:p>
                  </a:txBody>
                  <a:tcPr/>
                </a:tc>
                <a:tc>
                  <a:txBody>
                    <a:bodyPr/>
                    <a:lstStyle/>
                    <a:p>
                      <a:r>
                        <a:rPr lang="en-US" dirty="0" smtClean="0"/>
                        <a:t>$5 increase due to </a:t>
                      </a:r>
                      <a:r>
                        <a:rPr lang="en-US" dirty="0" err="1" smtClean="0"/>
                        <a:t>Suppply</a:t>
                      </a:r>
                      <a:r>
                        <a:rPr lang="en-US" baseline="0" dirty="0" smtClean="0"/>
                        <a:t> chain constraints</a:t>
                      </a:r>
                      <a:endParaRPr lang="en-US" dirty="0"/>
                    </a:p>
                  </a:txBody>
                  <a:tcPr/>
                </a:tc>
                <a:extLst>
                  <a:ext uri="{0D108BD9-81ED-4DB2-BD59-A6C34878D82A}">
                    <a16:rowId xmlns:a16="http://schemas.microsoft.com/office/drawing/2014/main" val="2327652183"/>
                  </a:ext>
                </a:extLst>
              </a:tr>
              <a:tr h="313162">
                <a:tc>
                  <a:txBody>
                    <a:bodyPr/>
                    <a:lstStyle/>
                    <a:p>
                      <a:r>
                        <a:rPr lang="en-US" b="1" dirty="0" smtClean="0"/>
                        <a:t>Cost per ream:</a:t>
                      </a:r>
                      <a:endParaRPr lang="en-US" b="1" dirty="0"/>
                    </a:p>
                  </a:txBody>
                  <a:tcPr/>
                </a:tc>
                <a:tc>
                  <a:txBody>
                    <a:bodyPr/>
                    <a:lstStyle/>
                    <a:p>
                      <a:r>
                        <a:rPr lang="en-US" b="1" dirty="0" smtClean="0"/>
                        <a:t>$26</a:t>
                      </a:r>
                      <a:endParaRPr lang="en-US" b="1" dirty="0"/>
                    </a:p>
                  </a:txBody>
                  <a:tcPr/>
                </a:tc>
                <a:tc>
                  <a:txBody>
                    <a:bodyPr/>
                    <a:lstStyle/>
                    <a:p>
                      <a:r>
                        <a:rPr lang="en-US" baseline="0" dirty="0" smtClean="0"/>
                        <a:t>i</a:t>
                      </a:r>
                      <a:r>
                        <a:rPr lang="en-US" dirty="0" smtClean="0"/>
                        <a:t>ncludes</a:t>
                      </a:r>
                      <a:r>
                        <a:rPr lang="en-US" baseline="0" dirty="0" smtClean="0"/>
                        <a:t> profit margin</a:t>
                      </a:r>
                      <a:endParaRPr lang="en-US" dirty="0"/>
                    </a:p>
                  </a:txBody>
                  <a:tcPr/>
                </a:tc>
                <a:extLst>
                  <a:ext uri="{0D108BD9-81ED-4DB2-BD59-A6C34878D82A}">
                    <a16:rowId xmlns:a16="http://schemas.microsoft.com/office/drawing/2014/main" val="4069780758"/>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2978152756"/>
              </p:ext>
            </p:extLst>
          </p:nvPr>
        </p:nvGraphicFramePr>
        <p:xfrm>
          <a:off x="4434841" y="4067811"/>
          <a:ext cx="6920547" cy="2103120"/>
        </p:xfrm>
        <a:graphic>
          <a:graphicData uri="http://schemas.openxmlformats.org/drawingml/2006/table">
            <a:tbl>
              <a:tblPr firstRow="1" bandRow="1">
                <a:tableStyleId>{5C22544A-7EE6-4342-B048-85BDC9FD1C3A}</a:tableStyleId>
              </a:tblPr>
              <a:tblGrid>
                <a:gridCol w="2075527">
                  <a:extLst>
                    <a:ext uri="{9D8B030D-6E8A-4147-A177-3AD203B41FA5}">
                      <a16:colId xmlns:a16="http://schemas.microsoft.com/office/drawing/2014/main" val="1592138475"/>
                    </a:ext>
                  </a:extLst>
                </a:gridCol>
                <a:gridCol w="1721468">
                  <a:extLst>
                    <a:ext uri="{9D8B030D-6E8A-4147-A177-3AD203B41FA5}">
                      <a16:colId xmlns:a16="http://schemas.microsoft.com/office/drawing/2014/main" val="3445746278"/>
                    </a:ext>
                  </a:extLst>
                </a:gridCol>
                <a:gridCol w="3123552">
                  <a:extLst>
                    <a:ext uri="{9D8B030D-6E8A-4147-A177-3AD203B41FA5}">
                      <a16:colId xmlns:a16="http://schemas.microsoft.com/office/drawing/2014/main" val="1183914048"/>
                    </a:ext>
                  </a:extLst>
                </a:gridCol>
              </a:tblGrid>
              <a:tr h="313162">
                <a:tc>
                  <a:txBody>
                    <a:bodyPr/>
                    <a:lstStyle/>
                    <a:p>
                      <a:endParaRPr lang="en-US" dirty="0"/>
                    </a:p>
                  </a:txBody>
                  <a:tcPr/>
                </a:tc>
                <a:tc>
                  <a:txBody>
                    <a:bodyPr/>
                    <a:lstStyle/>
                    <a:p>
                      <a:r>
                        <a:rPr lang="en-US" dirty="0" smtClean="0"/>
                        <a:t>Cost</a:t>
                      </a:r>
                      <a:endParaRPr lang="en-US" dirty="0"/>
                    </a:p>
                  </a:txBody>
                  <a:tcPr/>
                </a:tc>
                <a:tc>
                  <a:txBody>
                    <a:bodyPr/>
                    <a:lstStyle/>
                    <a:p>
                      <a:r>
                        <a:rPr lang="en-US" dirty="0" smtClean="0"/>
                        <a:t>Notes</a:t>
                      </a:r>
                      <a:endParaRPr lang="en-US" dirty="0"/>
                    </a:p>
                  </a:txBody>
                  <a:tcPr/>
                </a:tc>
                <a:extLst>
                  <a:ext uri="{0D108BD9-81ED-4DB2-BD59-A6C34878D82A}">
                    <a16:rowId xmlns:a16="http://schemas.microsoft.com/office/drawing/2014/main" val="2563102364"/>
                  </a:ext>
                </a:extLst>
              </a:tr>
              <a:tr h="313162">
                <a:tc>
                  <a:txBody>
                    <a:bodyPr/>
                    <a:lstStyle/>
                    <a:p>
                      <a:r>
                        <a:rPr lang="en-US" dirty="0" smtClean="0"/>
                        <a:t>Materials</a:t>
                      </a:r>
                      <a:endParaRPr lang="en-US" dirty="0"/>
                    </a:p>
                  </a:txBody>
                  <a:tcPr/>
                </a:tc>
                <a:tc>
                  <a:txBody>
                    <a:bodyPr/>
                    <a:lstStyle/>
                    <a:p>
                      <a:r>
                        <a:rPr lang="en-US" strike="sngStrike" dirty="0" smtClean="0"/>
                        <a:t>$6.50 </a:t>
                      </a:r>
                      <a:r>
                        <a:rPr lang="en-US" dirty="0" smtClean="0"/>
                        <a:t>$7.50</a:t>
                      </a:r>
                      <a:endParaRPr lang="en-US" dirty="0"/>
                    </a:p>
                  </a:txBody>
                  <a:tcPr/>
                </a:tc>
                <a:tc>
                  <a:txBody>
                    <a:bodyPr/>
                    <a:lstStyle/>
                    <a:p>
                      <a:endParaRPr lang="en-US" dirty="0"/>
                    </a:p>
                  </a:txBody>
                  <a:tcPr/>
                </a:tc>
                <a:extLst>
                  <a:ext uri="{0D108BD9-81ED-4DB2-BD59-A6C34878D82A}">
                    <a16:rowId xmlns:a16="http://schemas.microsoft.com/office/drawing/2014/main" val="3594963221"/>
                  </a:ext>
                </a:extLst>
              </a:tr>
              <a:tr h="313162">
                <a:tc>
                  <a:txBody>
                    <a:bodyPr/>
                    <a:lstStyle/>
                    <a:p>
                      <a:r>
                        <a:rPr lang="en-US" dirty="0" smtClean="0"/>
                        <a:t>Labor</a:t>
                      </a:r>
                      <a:endParaRPr lang="en-US" dirty="0"/>
                    </a:p>
                  </a:txBody>
                  <a:tcPr/>
                </a:tc>
                <a:tc>
                  <a:txBody>
                    <a:bodyPr/>
                    <a:lstStyle/>
                    <a:p>
                      <a:r>
                        <a:rPr lang="en-US" strike="sngStrike" dirty="0" smtClean="0"/>
                        <a:t>$10.50 </a:t>
                      </a:r>
                      <a:r>
                        <a:rPr lang="en-US" dirty="0" smtClean="0"/>
                        <a:t>$11.50</a:t>
                      </a:r>
                      <a:endParaRPr lang="en-US" dirty="0"/>
                    </a:p>
                  </a:txBody>
                  <a:tcPr/>
                </a:tc>
                <a:tc>
                  <a:txBody>
                    <a:bodyPr/>
                    <a:lstStyle/>
                    <a:p>
                      <a:endParaRPr lang="en-US" dirty="0"/>
                    </a:p>
                  </a:txBody>
                  <a:tcPr/>
                </a:tc>
                <a:extLst>
                  <a:ext uri="{0D108BD9-81ED-4DB2-BD59-A6C34878D82A}">
                    <a16:rowId xmlns:a16="http://schemas.microsoft.com/office/drawing/2014/main" val="1030358466"/>
                  </a:ext>
                </a:extLst>
              </a:tr>
              <a:tr h="540527">
                <a:tc>
                  <a:txBody>
                    <a:bodyPr/>
                    <a:lstStyle/>
                    <a:p>
                      <a:r>
                        <a:rPr lang="en-US" dirty="0" smtClean="0"/>
                        <a:t>Transportation</a:t>
                      </a:r>
                      <a:endParaRPr lang="en-US" dirty="0"/>
                    </a:p>
                  </a:txBody>
                  <a:tcPr/>
                </a:tc>
                <a:tc>
                  <a:txBody>
                    <a:bodyPr/>
                    <a:lstStyle/>
                    <a:p>
                      <a:r>
                        <a:rPr lang="en-US" dirty="0" smtClean="0"/>
                        <a:t>$6 </a:t>
                      </a:r>
                      <a:endParaRPr lang="en-US" dirty="0"/>
                    </a:p>
                  </a:txBody>
                  <a:tcPr/>
                </a:tc>
                <a:tc>
                  <a:txBody>
                    <a:bodyPr/>
                    <a:lstStyle/>
                    <a:p>
                      <a:r>
                        <a:rPr lang="en-US" dirty="0" smtClean="0"/>
                        <a:t>$5 increase due to supply </a:t>
                      </a:r>
                      <a:r>
                        <a:rPr lang="en-US" strike="sngStrike" dirty="0" err="1" smtClean="0"/>
                        <a:t>Suppply</a:t>
                      </a:r>
                      <a:r>
                        <a:rPr lang="en-US" strike="sngStrike" baseline="0" dirty="0" smtClean="0"/>
                        <a:t> </a:t>
                      </a:r>
                      <a:r>
                        <a:rPr lang="en-US" baseline="0" dirty="0" smtClean="0"/>
                        <a:t>chain constraints</a:t>
                      </a:r>
                      <a:endParaRPr lang="en-US" dirty="0"/>
                    </a:p>
                  </a:txBody>
                  <a:tcPr/>
                </a:tc>
                <a:extLst>
                  <a:ext uri="{0D108BD9-81ED-4DB2-BD59-A6C34878D82A}">
                    <a16:rowId xmlns:a16="http://schemas.microsoft.com/office/drawing/2014/main" val="776160826"/>
                  </a:ext>
                </a:extLst>
              </a:tr>
              <a:tr h="313162">
                <a:tc>
                  <a:txBody>
                    <a:bodyPr/>
                    <a:lstStyle/>
                    <a:p>
                      <a:r>
                        <a:rPr lang="en-US" b="1" dirty="0" smtClean="0"/>
                        <a:t>Cost per ream:</a:t>
                      </a:r>
                      <a:endParaRPr lang="en-US" b="1" dirty="0"/>
                    </a:p>
                  </a:txBody>
                  <a:tcPr/>
                </a:tc>
                <a:tc>
                  <a:txBody>
                    <a:bodyPr/>
                    <a:lstStyle/>
                    <a:p>
                      <a:r>
                        <a:rPr lang="en-US" b="1" strike="sngStrike" dirty="0" smtClean="0"/>
                        <a:t>$2</a:t>
                      </a:r>
                      <a:r>
                        <a:rPr lang="en-US" b="1" strike="sngStrike" baseline="0" dirty="0" smtClean="0"/>
                        <a:t>5 </a:t>
                      </a:r>
                      <a:r>
                        <a:rPr lang="en-US" b="1" strike="noStrike" baseline="0" dirty="0" smtClean="0"/>
                        <a:t>$27</a:t>
                      </a:r>
                      <a:endParaRPr lang="en-US" b="1" strike="noStrike" baseline="0" dirty="0"/>
                    </a:p>
                  </a:txBody>
                  <a:tcPr/>
                </a:tc>
                <a:tc>
                  <a:txBody>
                    <a:bodyPr/>
                    <a:lstStyle/>
                    <a:p>
                      <a:r>
                        <a:rPr lang="en-US" baseline="0" dirty="0" smtClean="0"/>
                        <a:t>i</a:t>
                      </a:r>
                      <a:r>
                        <a:rPr lang="en-US" dirty="0" smtClean="0"/>
                        <a:t>ncludes</a:t>
                      </a:r>
                      <a:r>
                        <a:rPr lang="en-US" baseline="0" dirty="0" smtClean="0"/>
                        <a:t> profit margin</a:t>
                      </a:r>
                      <a:endParaRPr lang="en-US" dirty="0"/>
                    </a:p>
                  </a:txBody>
                  <a:tcPr/>
                </a:tc>
                <a:extLst>
                  <a:ext uri="{0D108BD9-81ED-4DB2-BD59-A6C34878D82A}">
                    <a16:rowId xmlns:a16="http://schemas.microsoft.com/office/drawing/2014/main" val="4019655537"/>
                  </a:ext>
                </a:extLst>
              </a:tr>
            </a:tbl>
          </a:graphicData>
        </a:graphic>
      </p:graphicFrame>
    </p:spTree>
    <p:extLst>
      <p:ext uri="{BB962C8B-B14F-4D97-AF65-F5344CB8AC3E}">
        <p14:creationId xmlns:p14="http://schemas.microsoft.com/office/powerpoint/2010/main" val="35678565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Hans Email</a:t>
            </a:r>
            <a:endParaRPr lang="en-US" dirty="0"/>
          </a:p>
        </p:txBody>
      </p:sp>
      <p:sp>
        <p:nvSpPr>
          <p:cNvPr id="3" name="Content Placeholder 2"/>
          <p:cNvSpPr>
            <a:spLocks noGrp="1"/>
          </p:cNvSpPr>
          <p:nvPr>
            <p:ph idx="1"/>
          </p:nvPr>
        </p:nvSpPr>
        <p:spPr>
          <a:xfrm>
            <a:off x="590249" y="1611949"/>
            <a:ext cx="8596668" cy="3880773"/>
          </a:xfrm>
        </p:spPr>
        <p:txBody>
          <a:bodyPr>
            <a:noAutofit/>
          </a:bodyPr>
          <a:lstStyle/>
          <a:p>
            <a:pPr marL="0" indent="0">
              <a:buNone/>
            </a:pPr>
            <a:r>
              <a:rPr lang="en-US" sz="2000" dirty="0"/>
              <a:t>From:  </a:t>
            </a:r>
            <a:r>
              <a:rPr lang="en-US" sz="2000" dirty="0" err="1" smtClean="0"/>
              <a:t>Fredrich</a:t>
            </a:r>
            <a:r>
              <a:rPr lang="en-US" sz="2000" dirty="0" smtClean="0"/>
              <a:t> Hans</a:t>
            </a:r>
            <a:endParaRPr lang="en-US" sz="2000" dirty="0"/>
          </a:p>
          <a:p>
            <a:pPr marL="0" indent="0">
              <a:buNone/>
            </a:pPr>
            <a:r>
              <a:rPr lang="en-US" sz="2000" dirty="0"/>
              <a:t>To: Procurement Manager</a:t>
            </a:r>
          </a:p>
          <a:p>
            <a:pPr marL="0" indent="0">
              <a:buNone/>
            </a:pPr>
            <a:r>
              <a:rPr lang="en-US" sz="2000" dirty="0"/>
              <a:t>Subject: </a:t>
            </a:r>
            <a:r>
              <a:rPr lang="en-US" sz="2000" dirty="0" smtClean="0"/>
              <a:t>Thanks for Reaching Out</a:t>
            </a:r>
            <a:endParaRPr lang="en-US" sz="2000" dirty="0"/>
          </a:p>
          <a:p>
            <a:pPr marL="0" indent="0">
              <a:buNone/>
            </a:pPr>
            <a:r>
              <a:rPr lang="en-US" sz="2000" dirty="0"/>
              <a:t>Hi there,</a:t>
            </a:r>
          </a:p>
          <a:p>
            <a:pPr marL="0" indent="0">
              <a:buNone/>
            </a:pPr>
            <a:r>
              <a:rPr lang="en-US" sz="2000" dirty="0"/>
              <a:t>Thank you for </a:t>
            </a:r>
            <a:r>
              <a:rPr lang="en-US" sz="2000" dirty="0" smtClean="0"/>
              <a:t>reaching out about the bi-annual paper bid. Hans Paper Co. is currently being transitioned to being run by my daughter Britta Hans and she did not understand the bidding process. She only recently attended the 2022 Cascadia Paper Conference for the first time. She wasn’t sure if this bid was in our territory.</a:t>
            </a:r>
            <a:endParaRPr lang="en-US" sz="2000" dirty="0"/>
          </a:p>
          <a:p>
            <a:pPr marL="0" indent="0">
              <a:buNone/>
            </a:pPr>
            <a:r>
              <a:rPr lang="en-US" sz="2000" dirty="0"/>
              <a:t>Thanks again,</a:t>
            </a:r>
          </a:p>
          <a:p>
            <a:pPr marL="0" indent="0">
              <a:buNone/>
            </a:pPr>
            <a:r>
              <a:rPr lang="en-US" sz="2000" dirty="0" err="1" smtClean="0"/>
              <a:t>Fredrich</a:t>
            </a:r>
            <a:r>
              <a:rPr lang="en-US" sz="2000" dirty="0" smtClean="0"/>
              <a:t> Hans</a:t>
            </a:r>
            <a:endParaRPr lang="en-US" sz="2000" dirty="0"/>
          </a:p>
          <a:p>
            <a:pPr marL="0" indent="0">
              <a:buNone/>
            </a:pPr>
            <a:r>
              <a:rPr lang="en-US" sz="2000" dirty="0" smtClean="0">
                <a:hlinkClick r:id="rId3"/>
              </a:rPr>
              <a:t>Hans@Paper-Pacific.com</a:t>
            </a:r>
            <a:r>
              <a:rPr lang="en-US" sz="2000" dirty="0" smtClean="0"/>
              <a:t>  </a:t>
            </a:r>
            <a:endParaRPr lang="en-US" sz="2000" dirty="0"/>
          </a:p>
        </p:txBody>
      </p:sp>
    </p:spTree>
    <p:extLst>
      <p:ext uri="{BB962C8B-B14F-4D97-AF65-F5344CB8AC3E}">
        <p14:creationId xmlns:p14="http://schemas.microsoft.com/office/powerpoint/2010/main" val="197142790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Winning Bid Email</a:t>
            </a:r>
            <a:endParaRPr lang="en-US" dirty="0"/>
          </a:p>
        </p:txBody>
      </p:sp>
      <p:sp>
        <p:nvSpPr>
          <p:cNvPr id="3" name="Content Placeholder 2"/>
          <p:cNvSpPr>
            <a:spLocks noGrp="1"/>
          </p:cNvSpPr>
          <p:nvPr>
            <p:ph idx="1"/>
          </p:nvPr>
        </p:nvSpPr>
        <p:spPr>
          <a:xfrm>
            <a:off x="677334" y="1594531"/>
            <a:ext cx="8596668" cy="4475343"/>
          </a:xfrm>
        </p:spPr>
        <p:txBody>
          <a:bodyPr>
            <a:noAutofit/>
          </a:bodyPr>
          <a:lstStyle/>
          <a:p>
            <a:pPr marL="0" indent="0">
              <a:buNone/>
            </a:pPr>
            <a:r>
              <a:rPr lang="en-US" sz="2000" dirty="0"/>
              <a:t>From:  </a:t>
            </a:r>
            <a:r>
              <a:rPr lang="en-US" sz="2000" dirty="0" smtClean="0"/>
              <a:t>Pauline McDonald</a:t>
            </a:r>
            <a:endParaRPr lang="en-US" sz="2000" dirty="0"/>
          </a:p>
          <a:p>
            <a:pPr marL="0" indent="0">
              <a:buNone/>
            </a:pPr>
            <a:r>
              <a:rPr lang="en-US" sz="2000" dirty="0"/>
              <a:t>To: Procurement </a:t>
            </a:r>
            <a:r>
              <a:rPr lang="en-US" sz="2000" dirty="0" smtClean="0"/>
              <a:t>Manager</a:t>
            </a:r>
          </a:p>
          <a:p>
            <a:pPr marL="0" indent="0">
              <a:buNone/>
            </a:pPr>
            <a:r>
              <a:rPr lang="en-US" sz="2000" dirty="0" smtClean="0"/>
              <a:t>Cc: </a:t>
            </a:r>
            <a:r>
              <a:rPr lang="en-US" sz="2000" dirty="0" smtClean="0">
                <a:hlinkClick r:id="rId3"/>
              </a:rPr>
              <a:t>Luther@QualityPaper.com</a:t>
            </a:r>
            <a:endParaRPr lang="en-US" sz="2000" dirty="0" smtClean="0"/>
          </a:p>
          <a:p>
            <a:pPr marL="0" indent="0">
              <a:buNone/>
            </a:pPr>
            <a:r>
              <a:rPr lang="en-US" sz="2000" dirty="0" smtClean="0"/>
              <a:t>Subject</a:t>
            </a:r>
            <a:r>
              <a:rPr lang="en-US" sz="2000" dirty="0"/>
              <a:t>: </a:t>
            </a:r>
            <a:r>
              <a:rPr lang="en-US" sz="2000" dirty="0" smtClean="0"/>
              <a:t>Winning Bid</a:t>
            </a:r>
            <a:endParaRPr lang="en-US" sz="2000" dirty="0"/>
          </a:p>
          <a:p>
            <a:pPr marL="0" indent="0">
              <a:buNone/>
            </a:pPr>
            <a:r>
              <a:rPr lang="en-US" sz="2000" dirty="0" smtClean="0"/>
              <a:t>Dear PM, </a:t>
            </a:r>
            <a:endParaRPr lang="en-US" sz="2000" dirty="0"/>
          </a:p>
          <a:p>
            <a:pPr marL="0" indent="0">
              <a:buNone/>
            </a:pPr>
            <a:r>
              <a:rPr lang="en-US" sz="2000" dirty="0"/>
              <a:t>Thank you </a:t>
            </a:r>
            <a:r>
              <a:rPr lang="en-US" sz="2000" dirty="0" smtClean="0"/>
              <a:t>so much for your call telling us that Paper-Pacific was the winning bid! We are excited to provide for all your recycled paper needs. I am copying one of our subcontractors to the email so we can all be on the same page and swiftly respond to your needs.</a:t>
            </a:r>
          </a:p>
          <a:p>
            <a:pPr marL="0" indent="0">
              <a:buNone/>
            </a:pPr>
            <a:r>
              <a:rPr lang="en-US" sz="2000" dirty="0" smtClean="0"/>
              <a:t>Thank you,</a:t>
            </a:r>
            <a:endParaRPr lang="en-US" sz="2000" dirty="0"/>
          </a:p>
          <a:p>
            <a:pPr marL="0" indent="0">
              <a:buNone/>
            </a:pPr>
            <a:r>
              <a:rPr lang="en-US" sz="2000" dirty="0" smtClean="0"/>
              <a:t>Pauline McDonald</a:t>
            </a:r>
            <a:endParaRPr lang="en-US" sz="2000" dirty="0"/>
          </a:p>
          <a:p>
            <a:pPr marL="0" indent="0">
              <a:buNone/>
            </a:pPr>
            <a:r>
              <a:rPr lang="en-US" sz="2000" dirty="0" smtClean="0">
                <a:hlinkClick r:id="rId4"/>
              </a:rPr>
              <a:t>McDonald@Paper-Pacific.com</a:t>
            </a:r>
            <a:r>
              <a:rPr lang="en-US" sz="2000" dirty="0" smtClean="0"/>
              <a:t>  </a:t>
            </a:r>
            <a:endParaRPr lang="en-US" sz="2000" dirty="0"/>
          </a:p>
        </p:txBody>
      </p:sp>
    </p:spTree>
    <p:extLst>
      <p:ext uri="{BB962C8B-B14F-4D97-AF65-F5344CB8AC3E}">
        <p14:creationId xmlns:p14="http://schemas.microsoft.com/office/powerpoint/2010/main" val="238638236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Bid Rigging Simulation Summary</a:t>
            </a:r>
            <a:endParaRPr lang="en-US" dirty="0"/>
          </a:p>
        </p:txBody>
      </p:sp>
      <p:sp>
        <p:nvSpPr>
          <p:cNvPr id="3" name="Content Placeholder 2"/>
          <p:cNvSpPr>
            <a:spLocks noGrp="1"/>
          </p:cNvSpPr>
          <p:nvPr>
            <p:ph idx="1"/>
          </p:nvPr>
        </p:nvSpPr>
        <p:spPr>
          <a:xfrm>
            <a:off x="677334" y="1690326"/>
            <a:ext cx="8596668" cy="4701765"/>
          </a:xfrm>
        </p:spPr>
        <p:txBody>
          <a:bodyPr>
            <a:normAutofit/>
          </a:bodyPr>
          <a:lstStyle/>
          <a:p>
            <a:r>
              <a:rPr lang="en-US" sz="2000" dirty="0"/>
              <a:t>The market conditions are for a homogenous product, however, the State’s demand for paper is reducing due to go-paperless </a:t>
            </a:r>
            <a:r>
              <a:rPr lang="en-US" sz="2000" dirty="0" smtClean="0"/>
              <a:t>efforts</a:t>
            </a:r>
          </a:p>
          <a:p>
            <a:pPr lvl="1"/>
            <a:r>
              <a:rPr lang="en-US" sz="2000" dirty="0" smtClean="0"/>
              <a:t>Lower demand should increase price competition, however pricing seems to be increasing every year</a:t>
            </a:r>
            <a:endParaRPr lang="en-US" sz="2000" dirty="0"/>
          </a:p>
          <a:p>
            <a:r>
              <a:rPr lang="en-US" sz="2000" dirty="0" smtClean="0"/>
              <a:t>Starting in 2016, a group of geographically proximate paper companies decided to start a bid rotation scheme based in part on a plausible market condition (raised cost of sulfuric acid)</a:t>
            </a:r>
          </a:p>
          <a:p>
            <a:r>
              <a:rPr lang="en-US" sz="2000" dirty="0" smtClean="0"/>
              <a:t>Each year the companies attended the Cascadia Paper Conference prior to the HDES bid and they worked out a bid rotation</a:t>
            </a:r>
          </a:p>
          <a:p>
            <a:r>
              <a:rPr lang="en-US" sz="2000" dirty="0" smtClean="0"/>
              <a:t>Quality Paper Co. is a fake bid. It is a company formed by a former Kalama Paper employee that gets subcontracts for making the market appear competitive, despite never winning a bid</a:t>
            </a:r>
          </a:p>
          <a:p>
            <a:endParaRPr lang="en-US" dirty="0"/>
          </a:p>
        </p:txBody>
      </p:sp>
    </p:spTree>
    <p:extLst>
      <p:ext uri="{BB962C8B-B14F-4D97-AF65-F5344CB8AC3E}">
        <p14:creationId xmlns:p14="http://schemas.microsoft.com/office/powerpoint/2010/main" val="27318648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Bid Rigging Law Overview</a:t>
            </a:r>
            <a:endParaRPr lang="en-US" dirty="0"/>
          </a:p>
        </p:txBody>
      </p:sp>
    </p:spTree>
    <p:extLst>
      <p:ext uri="{BB962C8B-B14F-4D97-AF65-F5344CB8AC3E}">
        <p14:creationId xmlns:p14="http://schemas.microsoft.com/office/powerpoint/2010/main" val="7503160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Bid Rigging Simulation Summary</a:t>
            </a:r>
          </a:p>
        </p:txBody>
      </p:sp>
      <p:sp>
        <p:nvSpPr>
          <p:cNvPr id="3" name="Content Placeholder 2"/>
          <p:cNvSpPr>
            <a:spLocks noGrp="1"/>
          </p:cNvSpPr>
          <p:nvPr>
            <p:ph idx="1"/>
          </p:nvPr>
        </p:nvSpPr>
        <p:spPr/>
        <p:txBody>
          <a:bodyPr/>
          <a:lstStyle/>
          <a:p>
            <a:r>
              <a:rPr lang="en-US" sz="2000" dirty="0"/>
              <a:t>Hans Paper Co. is a real company, however, </a:t>
            </a:r>
            <a:r>
              <a:rPr lang="en-US" sz="2000" dirty="0" smtClean="0"/>
              <a:t>they </a:t>
            </a:r>
            <a:r>
              <a:rPr lang="en-US" sz="2000" dirty="0"/>
              <a:t>have agreed to not compete in certain areas </a:t>
            </a:r>
            <a:endParaRPr lang="en-US" sz="2000" dirty="0" smtClean="0"/>
          </a:p>
          <a:p>
            <a:r>
              <a:rPr lang="en-US" sz="2000" dirty="0" smtClean="0"/>
              <a:t>The </a:t>
            </a:r>
            <a:r>
              <a:rPr lang="en-US" sz="2000" dirty="0"/>
              <a:t>influx of the new federal grant and the well-known market issues related to the supply chain and inflation have led the conspiracy to further raise rates in 2022 just as they did originally in 2016</a:t>
            </a:r>
          </a:p>
          <a:p>
            <a:r>
              <a:rPr lang="en-US" sz="2000" dirty="0"/>
              <a:t>Columbus Paper Co. seems to have been driven out of the market </a:t>
            </a:r>
          </a:p>
          <a:p>
            <a:r>
              <a:rPr lang="en-US" sz="2000" dirty="0"/>
              <a:t>Prices have raised in suspicious lock-step</a:t>
            </a:r>
          </a:p>
          <a:p>
            <a:endParaRPr lang="en-US" dirty="0"/>
          </a:p>
        </p:txBody>
      </p:sp>
    </p:spTree>
    <p:extLst>
      <p:ext uri="{BB962C8B-B14F-4D97-AF65-F5344CB8AC3E}">
        <p14:creationId xmlns:p14="http://schemas.microsoft.com/office/powerpoint/2010/main" val="416626214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28073"/>
          </a:xfrm>
        </p:spPr>
        <p:txBody>
          <a:bodyPr>
            <a:normAutofit fontScale="90000"/>
          </a:bodyPr>
          <a:lstStyle/>
          <a:p>
            <a:r>
              <a:rPr lang="en-US" dirty="0"/>
              <a:t>Simulation Red Flags Answers:</a:t>
            </a:r>
          </a:p>
        </p:txBody>
      </p:sp>
      <p:sp>
        <p:nvSpPr>
          <p:cNvPr id="3" name="Content Placeholder 2"/>
          <p:cNvSpPr>
            <a:spLocks noGrp="1"/>
          </p:cNvSpPr>
          <p:nvPr>
            <p:ph sz="half" idx="1"/>
          </p:nvPr>
        </p:nvSpPr>
        <p:spPr>
          <a:xfrm>
            <a:off x="677334" y="1163782"/>
            <a:ext cx="4184035" cy="5264727"/>
          </a:xfrm>
        </p:spPr>
        <p:txBody>
          <a:bodyPr>
            <a:normAutofit fontScale="77500" lnSpcReduction="20000"/>
          </a:bodyPr>
          <a:lstStyle/>
          <a:p>
            <a:r>
              <a:rPr lang="en-US" sz="1700" b="1" dirty="0"/>
              <a:t>Intro</a:t>
            </a:r>
            <a:r>
              <a:rPr lang="en-US" sz="1700" dirty="0"/>
              <a:t>: </a:t>
            </a:r>
          </a:p>
          <a:p>
            <a:pPr lvl="1"/>
            <a:r>
              <a:rPr lang="en-US" sz="1700" dirty="0"/>
              <a:t>Homogenous product</a:t>
            </a:r>
          </a:p>
          <a:p>
            <a:pPr lvl="1"/>
            <a:r>
              <a:rPr lang="en-US" sz="1700" dirty="0"/>
              <a:t>Grant program for recycled printing paper</a:t>
            </a:r>
          </a:p>
          <a:p>
            <a:r>
              <a:rPr lang="en-US" sz="1700" b="1" dirty="0"/>
              <a:t>Paper Vendors</a:t>
            </a:r>
            <a:r>
              <a:rPr lang="en-US" sz="1700" dirty="0"/>
              <a:t>: </a:t>
            </a:r>
          </a:p>
          <a:p>
            <a:pPr lvl="1"/>
            <a:r>
              <a:rPr lang="en-US" sz="1700" dirty="0"/>
              <a:t>All bidding companies are from the same region, except for one new entrant (Columbus Paper)</a:t>
            </a:r>
          </a:p>
          <a:p>
            <a:pPr lvl="1"/>
            <a:r>
              <a:rPr lang="en-US" sz="1700" dirty="0"/>
              <a:t>Former employee of Kalama Paper founded Quality Paper</a:t>
            </a:r>
          </a:p>
          <a:p>
            <a:pPr lvl="1"/>
            <a:r>
              <a:rPr lang="en-US" sz="1700" dirty="0"/>
              <a:t>New entrant from further away did not bid again (seems pushed out of the market)</a:t>
            </a:r>
          </a:p>
          <a:p>
            <a:r>
              <a:rPr lang="en-US" sz="1700" b="1" dirty="0"/>
              <a:t>Bid History</a:t>
            </a:r>
            <a:r>
              <a:rPr lang="en-US" sz="1700" dirty="0"/>
              <a:t>: </a:t>
            </a:r>
          </a:p>
          <a:p>
            <a:pPr lvl="1"/>
            <a:r>
              <a:rPr lang="en-US" sz="1700" dirty="0"/>
              <a:t>Some vendors do not submit bids (Hans)</a:t>
            </a:r>
          </a:p>
          <a:p>
            <a:pPr lvl="1"/>
            <a:r>
              <a:rPr lang="en-US" sz="1700" dirty="0"/>
              <a:t>Possible Bid rotation (PKR, KRP, RPK… +$2 last win, +$3 last win, +$4 last win), although all bids went up by $5 in 2022</a:t>
            </a:r>
          </a:p>
          <a:p>
            <a:pPr lvl="1"/>
            <a:r>
              <a:rPr lang="en-US" sz="1700" dirty="0"/>
              <a:t>Vendor consistently bids despite always losing (Quality Paper)</a:t>
            </a:r>
          </a:p>
          <a:p>
            <a:pPr lvl="1"/>
            <a:r>
              <a:rPr lang="en-US" sz="1700" dirty="0"/>
              <a:t>New entrant from further away did not bid again (seems pushed out of the market)</a:t>
            </a:r>
          </a:p>
          <a:p>
            <a:pPr lvl="1"/>
            <a:r>
              <a:rPr lang="en-US" sz="1700" dirty="0"/>
              <a:t>Factoring differentiated transport cost local vendors bids are high</a:t>
            </a:r>
          </a:p>
          <a:p>
            <a:endParaRPr lang="en-US" dirty="0"/>
          </a:p>
        </p:txBody>
      </p:sp>
      <p:sp>
        <p:nvSpPr>
          <p:cNvPr id="4" name="Content Placeholder 3"/>
          <p:cNvSpPr>
            <a:spLocks noGrp="1"/>
          </p:cNvSpPr>
          <p:nvPr>
            <p:ph sz="half" idx="2"/>
          </p:nvPr>
        </p:nvSpPr>
        <p:spPr>
          <a:xfrm>
            <a:off x="5089970" y="1163783"/>
            <a:ext cx="4184034" cy="5264726"/>
          </a:xfrm>
        </p:spPr>
        <p:txBody>
          <a:bodyPr>
            <a:normAutofit fontScale="77500" lnSpcReduction="20000"/>
          </a:bodyPr>
          <a:lstStyle/>
          <a:p>
            <a:pPr lvl="1"/>
            <a:r>
              <a:rPr lang="en-US" sz="1700" dirty="0" smtClean="0"/>
              <a:t>Prior </a:t>
            </a:r>
            <a:r>
              <a:rPr lang="en-US" sz="1700" dirty="0"/>
              <a:t>winner’s bid drastically increases after a year ($4 increase regardless of company)</a:t>
            </a:r>
          </a:p>
          <a:p>
            <a:pPr lvl="1"/>
            <a:r>
              <a:rPr lang="en-US" sz="1700" dirty="0" smtClean="0"/>
              <a:t>Unusual </a:t>
            </a:r>
            <a:r>
              <a:rPr lang="en-US" sz="1700" dirty="0"/>
              <a:t>equality among competitors</a:t>
            </a:r>
          </a:p>
          <a:p>
            <a:r>
              <a:rPr lang="en-US" sz="1700" b="1" dirty="0"/>
              <a:t>Bid Excerpts</a:t>
            </a:r>
            <a:r>
              <a:rPr lang="en-US" sz="1700" dirty="0"/>
              <a:t>:</a:t>
            </a:r>
          </a:p>
          <a:p>
            <a:pPr lvl="1"/>
            <a:r>
              <a:rPr lang="en-US" sz="1700" dirty="0"/>
              <a:t>Grammar/math errors carried across bids (Recycled Paper and Quality Paper Co. Bid)</a:t>
            </a:r>
          </a:p>
          <a:p>
            <a:pPr lvl="1"/>
            <a:r>
              <a:rPr lang="en-US" sz="1700" dirty="0"/>
              <a:t>Last minute cross outs (Quality Paper Co. Bid)</a:t>
            </a:r>
          </a:p>
          <a:p>
            <a:pPr lvl="1"/>
            <a:r>
              <a:rPr lang="en-US" sz="1700" dirty="0"/>
              <a:t>Unusual equality among competitors (exact same margin and transportation costs)</a:t>
            </a:r>
          </a:p>
          <a:p>
            <a:r>
              <a:rPr lang="en-US" sz="1700" b="1" dirty="0"/>
              <a:t>Emails:</a:t>
            </a:r>
          </a:p>
          <a:p>
            <a:pPr lvl="1"/>
            <a:r>
              <a:rPr lang="en-US" sz="1700" dirty="0"/>
              <a:t>Pauline copied </a:t>
            </a:r>
            <a:r>
              <a:rPr lang="en-US" sz="1700" dirty="0" smtClean="0"/>
              <a:t>Luther from Quality Paper </a:t>
            </a:r>
            <a:r>
              <a:rPr lang="en-US" sz="1700" dirty="0"/>
              <a:t>(a competitor) to the email</a:t>
            </a:r>
          </a:p>
          <a:p>
            <a:pPr lvl="1"/>
            <a:r>
              <a:rPr lang="en-US" sz="1700" dirty="0"/>
              <a:t>Paper-Pacific seems to be subcontracting to </a:t>
            </a:r>
            <a:r>
              <a:rPr lang="en-US" sz="1700" dirty="0" smtClean="0"/>
              <a:t>Quality </a:t>
            </a:r>
            <a:r>
              <a:rPr lang="en-US" sz="1700" dirty="0"/>
              <a:t>Paper Co.</a:t>
            </a:r>
          </a:p>
          <a:p>
            <a:pPr lvl="1"/>
            <a:r>
              <a:rPr lang="en-US" sz="1700" dirty="0"/>
              <a:t>Hans Paper Co.’s email address is @Paper-Pacific.com</a:t>
            </a:r>
          </a:p>
          <a:p>
            <a:pPr lvl="1"/>
            <a:r>
              <a:rPr lang="en-US" sz="1700" dirty="0"/>
              <a:t>Hans discusses a bid being potentially not in their territory, suggesting geographic allocation of markets</a:t>
            </a:r>
          </a:p>
          <a:p>
            <a:pPr lvl="1"/>
            <a:r>
              <a:rPr lang="en-US" sz="1700" dirty="0"/>
              <a:t>There is a regional paper conference (potential setting for information sharing)</a:t>
            </a:r>
          </a:p>
          <a:p>
            <a:endParaRPr lang="en-US" dirty="0"/>
          </a:p>
        </p:txBody>
      </p:sp>
    </p:spTree>
    <p:extLst>
      <p:ext uri="{BB962C8B-B14F-4D97-AF65-F5344CB8AC3E}">
        <p14:creationId xmlns:p14="http://schemas.microsoft.com/office/powerpoint/2010/main" val="323136489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Can Contracts and Procurement Professionals Do to Address Bid Rigging?</a:t>
            </a:r>
            <a:endParaRPr lang="en-US" dirty="0"/>
          </a:p>
        </p:txBody>
      </p:sp>
      <p:sp>
        <p:nvSpPr>
          <p:cNvPr id="3" name="Content Placeholder 2"/>
          <p:cNvSpPr>
            <a:spLocks noGrp="1"/>
          </p:cNvSpPr>
          <p:nvPr>
            <p:ph idx="1"/>
          </p:nvPr>
        </p:nvSpPr>
        <p:spPr>
          <a:xfrm>
            <a:off x="677334" y="2160589"/>
            <a:ext cx="8596668" cy="4124708"/>
          </a:xfrm>
        </p:spPr>
        <p:txBody>
          <a:bodyPr numCol="2">
            <a:normAutofit lnSpcReduction="10000"/>
          </a:bodyPr>
          <a:lstStyle/>
          <a:p>
            <a:pPr lvl="1"/>
            <a:r>
              <a:rPr lang="en-US" dirty="0" smtClean="0"/>
              <a:t>Identify areas in which you are sourcing or contracting that may be ripe for collusion </a:t>
            </a:r>
          </a:p>
          <a:p>
            <a:pPr lvl="2"/>
            <a:r>
              <a:rPr lang="en-US" dirty="0" smtClean="0"/>
              <a:t>e.g. commoditized products, low number of bidders, new grant-funded programs</a:t>
            </a:r>
          </a:p>
          <a:p>
            <a:pPr lvl="1"/>
            <a:r>
              <a:rPr lang="en-US" dirty="0" smtClean="0"/>
              <a:t>Review bids for bid rigging red flags </a:t>
            </a:r>
          </a:p>
          <a:p>
            <a:pPr lvl="2"/>
            <a:r>
              <a:rPr lang="en-US" dirty="0" smtClean="0"/>
              <a:t>Save the red flags checklist, have it handy</a:t>
            </a:r>
          </a:p>
          <a:p>
            <a:pPr lvl="1"/>
            <a:r>
              <a:rPr lang="en-US" dirty="0" smtClean="0"/>
              <a:t>Share the red flags list with colleagues</a:t>
            </a:r>
          </a:p>
          <a:p>
            <a:pPr lvl="1"/>
            <a:r>
              <a:rPr lang="en-US" dirty="0" smtClean="0"/>
              <a:t>Invite the Antitrust </a:t>
            </a:r>
            <a:r>
              <a:rPr lang="en-US" dirty="0"/>
              <a:t>D</a:t>
            </a:r>
            <a:r>
              <a:rPr lang="en-US" dirty="0" smtClean="0"/>
              <a:t>ivision to give a presentation on bid rigging to other procurement or contracting groups</a:t>
            </a:r>
          </a:p>
          <a:p>
            <a:pPr lvl="1"/>
            <a:endParaRPr lang="en-US" dirty="0" smtClean="0"/>
          </a:p>
          <a:p>
            <a:pPr lvl="1"/>
            <a:r>
              <a:rPr lang="en-US" sz="2000" b="1" dirty="0" smtClean="0">
                <a:solidFill>
                  <a:schemeClr val="accent1"/>
                </a:solidFill>
              </a:rPr>
              <a:t>If something raises red flags, report it</a:t>
            </a:r>
          </a:p>
          <a:p>
            <a:pPr lvl="1"/>
            <a:r>
              <a:rPr lang="en-US" dirty="0" smtClean="0"/>
              <a:t>Where to report:</a:t>
            </a:r>
          </a:p>
          <a:p>
            <a:pPr lvl="2"/>
            <a:r>
              <a:rPr lang="en-US" dirty="0" smtClean="0"/>
              <a:t>Legal counsel, let them know that they can report violations to the Antitrust Division of the Washington Office of the Attorney General</a:t>
            </a:r>
            <a:endParaRPr lang="en-US" dirty="0"/>
          </a:p>
          <a:p>
            <a:pPr lvl="2"/>
            <a:r>
              <a:rPr lang="en-US" dirty="0" smtClean="0"/>
              <a:t>Antitrust </a:t>
            </a:r>
            <a:r>
              <a:rPr lang="en-US" dirty="0"/>
              <a:t>complaint form: </a:t>
            </a:r>
            <a:r>
              <a:rPr lang="en-US" dirty="0">
                <a:hlinkClick r:id="rId2"/>
              </a:rPr>
              <a:t>https://</a:t>
            </a:r>
            <a:r>
              <a:rPr lang="en-US" dirty="0" smtClean="0">
                <a:hlinkClick r:id="rId2"/>
              </a:rPr>
              <a:t>fortress.wa.gov/atg/formhandler/ago/AntitrustComplaint.aspx</a:t>
            </a:r>
            <a:r>
              <a:rPr lang="en-US" dirty="0" smtClean="0"/>
              <a:t> </a:t>
            </a:r>
          </a:p>
          <a:p>
            <a:pPr lvl="2"/>
            <a:r>
              <a:rPr lang="en-US" dirty="0" smtClean="0"/>
              <a:t>The Antitrust complaint </a:t>
            </a:r>
            <a:r>
              <a:rPr lang="en-US" dirty="0"/>
              <a:t>Inbox: </a:t>
            </a:r>
            <a:r>
              <a:rPr lang="en-US" dirty="0" smtClean="0">
                <a:hlinkClick r:id="rId3"/>
              </a:rPr>
              <a:t>monopoly@ATG.WA.GOV</a:t>
            </a:r>
            <a:r>
              <a:rPr lang="en-US" dirty="0" smtClean="0"/>
              <a:t> </a:t>
            </a:r>
          </a:p>
          <a:p>
            <a:pPr lvl="2"/>
            <a:endParaRPr lang="en-US" dirty="0"/>
          </a:p>
          <a:p>
            <a:pPr marL="914400" lvl="2" indent="0">
              <a:buNone/>
            </a:pPr>
            <a:endParaRPr lang="en-US" dirty="0" smtClean="0"/>
          </a:p>
        </p:txBody>
      </p:sp>
    </p:spTree>
    <p:extLst>
      <p:ext uri="{BB962C8B-B14F-4D97-AF65-F5344CB8AC3E}">
        <p14:creationId xmlns:p14="http://schemas.microsoft.com/office/powerpoint/2010/main" val="286500947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QUESTIONS?</a:t>
            </a:r>
            <a:endParaRPr lang="en-US" dirty="0"/>
          </a:p>
        </p:txBody>
      </p:sp>
    </p:spTree>
    <p:extLst>
      <p:ext uri="{BB962C8B-B14F-4D97-AF65-F5344CB8AC3E}">
        <p14:creationId xmlns:p14="http://schemas.microsoft.com/office/powerpoint/2010/main" val="319466199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sz="half" idx="1"/>
          </p:nvPr>
        </p:nvSpPr>
        <p:spPr>
          <a:xfrm>
            <a:off x="677334" y="1593669"/>
            <a:ext cx="4184035" cy="4447692"/>
          </a:xfrm>
        </p:spPr>
        <p:txBody>
          <a:bodyPr>
            <a:normAutofit/>
          </a:bodyPr>
          <a:lstStyle/>
          <a:p>
            <a:endParaRPr lang="en-US" dirty="0" smtClean="0">
              <a:hlinkClick r:id="rId3"/>
            </a:endParaRPr>
          </a:p>
          <a:p>
            <a:r>
              <a:rPr lang="en-US" dirty="0" smtClean="0"/>
              <a:t>Enforcement</a:t>
            </a:r>
            <a:endParaRPr lang="en-US" dirty="0" smtClean="0">
              <a:hlinkClick r:id="rId3"/>
            </a:endParaRPr>
          </a:p>
          <a:p>
            <a:pPr lvl="1"/>
            <a:r>
              <a:rPr lang="en-US" dirty="0" smtClean="0">
                <a:hlinkClick r:id="rId3"/>
              </a:rPr>
              <a:t>WA AGO Antitrust Division</a:t>
            </a:r>
          </a:p>
          <a:p>
            <a:pPr lvl="1"/>
            <a:r>
              <a:rPr lang="en-US" dirty="0" smtClean="0">
                <a:hlinkClick r:id="rId4"/>
              </a:rPr>
              <a:t>Federal </a:t>
            </a:r>
            <a:r>
              <a:rPr lang="en-US" dirty="0">
                <a:hlinkClick r:id="rId4"/>
              </a:rPr>
              <a:t>Trade Commission Bureau of Competition</a:t>
            </a:r>
            <a:endParaRPr lang="en-US" dirty="0"/>
          </a:p>
          <a:p>
            <a:pPr lvl="1"/>
            <a:r>
              <a:rPr lang="en-US" u="sng" dirty="0">
                <a:hlinkClick r:id="rId5"/>
              </a:rPr>
              <a:t>Department of Justice Antitrust Division</a:t>
            </a:r>
            <a:endParaRPr lang="en-US" u="sng" dirty="0"/>
          </a:p>
          <a:p>
            <a:pPr lvl="1"/>
            <a:r>
              <a:rPr lang="en-US" u="sng" dirty="0">
                <a:hlinkClick r:id="rId6"/>
              </a:rPr>
              <a:t>National Association of Attorneys General Antitrust Task Force</a:t>
            </a:r>
            <a:endParaRPr lang="en-US" dirty="0"/>
          </a:p>
          <a:p>
            <a:endParaRPr lang="en-US" sz="2000" dirty="0"/>
          </a:p>
        </p:txBody>
      </p:sp>
      <p:sp>
        <p:nvSpPr>
          <p:cNvPr id="5" name="Content Placeholder 4"/>
          <p:cNvSpPr>
            <a:spLocks noGrp="1"/>
          </p:cNvSpPr>
          <p:nvPr>
            <p:ph sz="half" idx="2"/>
          </p:nvPr>
        </p:nvSpPr>
        <p:spPr>
          <a:xfrm>
            <a:off x="5094514" y="1930401"/>
            <a:ext cx="4179490" cy="4110962"/>
          </a:xfrm>
        </p:spPr>
        <p:txBody>
          <a:bodyPr>
            <a:normAutofit/>
          </a:bodyPr>
          <a:lstStyle/>
          <a:p>
            <a:r>
              <a:rPr lang="en-US" dirty="0"/>
              <a:t>Antitrust law guides</a:t>
            </a:r>
          </a:p>
          <a:p>
            <a:pPr lvl="1"/>
            <a:r>
              <a:rPr lang="en-US" dirty="0">
                <a:solidFill>
                  <a:schemeClr val="tx2"/>
                </a:solidFill>
                <a:hlinkClick r:id="rId7"/>
              </a:rPr>
              <a:t>WA AGO Guide to the Antitrust Laws</a:t>
            </a:r>
            <a:endParaRPr lang="en-US" dirty="0">
              <a:solidFill>
                <a:schemeClr val="tx2"/>
              </a:solidFill>
            </a:endParaRPr>
          </a:p>
          <a:p>
            <a:pPr lvl="1"/>
            <a:r>
              <a:rPr lang="en-US" dirty="0">
                <a:solidFill>
                  <a:schemeClr val="tx2"/>
                </a:solidFill>
                <a:hlinkClick r:id="rId8"/>
              </a:rPr>
              <a:t>FTC’s Guide to the Antitrust Laws</a:t>
            </a:r>
            <a:endParaRPr lang="en-US" dirty="0">
              <a:solidFill>
                <a:schemeClr val="tx2"/>
              </a:solidFill>
            </a:endParaRPr>
          </a:p>
          <a:p>
            <a:pPr lvl="1"/>
            <a:r>
              <a:rPr lang="en-US" dirty="0" smtClean="0">
                <a:solidFill>
                  <a:schemeClr val="tx2"/>
                </a:solidFill>
                <a:hlinkClick r:id="rId9"/>
              </a:rPr>
              <a:t>DOJ's Antitrust Laws and You Guide</a:t>
            </a:r>
            <a:endParaRPr lang="en-US" dirty="0" smtClean="0">
              <a:solidFill>
                <a:schemeClr val="tx2"/>
              </a:solidFill>
            </a:endParaRPr>
          </a:p>
          <a:p>
            <a:r>
              <a:rPr lang="en-US" dirty="0" smtClean="0"/>
              <a:t>Statutes</a:t>
            </a:r>
          </a:p>
          <a:p>
            <a:pPr lvl="1"/>
            <a:r>
              <a:rPr lang="en-US" dirty="0" smtClean="0">
                <a:hlinkClick r:id="rId10"/>
              </a:rPr>
              <a:t>The </a:t>
            </a:r>
            <a:r>
              <a:rPr lang="en-US" dirty="0">
                <a:hlinkClick r:id="rId10"/>
              </a:rPr>
              <a:t>Washington State Consumer Protection Act</a:t>
            </a:r>
            <a:r>
              <a:rPr lang="en-US" dirty="0"/>
              <a:t> (RCW </a:t>
            </a:r>
            <a:r>
              <a:rPr lang="en-US" dirty="0" smtClean="0"/>
              <a:t>19.86)</a:t>
            </a:r>
          </a:p>
          <a:p>
            <a:pPr lvl="1"/>
            <a:r>
              <a:rPr lang="en-US" dirty="0" smtClean="0">
                <a:hlinkClick r:id="rId11"/>
              </a:rPr>
              <a:t>The </a:t>
            </a:r>
            <a:r>
              <a:rPr lang="en-US" dirty="0">
                <a:hlinkClick r:id="rId11"/>
              </a:rPr>
              <a:t>Sherman Antitrust Act</a:t>
            </a:r>
            <a:r>
              <a:rPr lang="en-US" dirty="0"/>
              <a:t> (15 U.S.C. §§ 1-7)</a:t>
            </a:r>
          </a:p>
          <a:p>
            <a:pPr marL="457200" lvl="1" indent="0">
              <a:buNone/>
            </a:pPr>
            <a:endParaRPr lang="en-US" sz="2000" dirty="0" smtClean="0"/>
          </a:p>
          <a:p>
            <a:pPr lvl="1">
              <a:buFont typeface="Arial" panose="020B0604020202020204" pitchFamily="34" charset="0"/>
              <a:buChar char="•"/>
            </a:pPr>
            <a:endParaRPr lang="en-US" sz="2400" dirty="0"/>
          </a:p>
          <a:p>
            <a:endParaRPr lang="en-US" dirty="0"/>
          </a:p>
        </p:txBody>
      </p:sp>
    </p:spTree>
    <p:extLst>
      <p:ext uri="{BB962C8B-B14F-4D97-AF65-F5344CB8AC3E}">
        <p14:creationId xmlns:p14="http://schemas.microsoft.com/office/powerpoint/2010/main" val="167598993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normAutofit/>
          </a:bodyPr>
          <a:lstStyle/>
          <a:p>
            <a:r>
              <a:rPr lang="en-US" sz="2000" dirty="0" smtClean="0"/>
              <a:t>Federal Red Flags of Collusion list: </a:t>
            </a:r>
            <a:r>
              <a:rPr lang="en-US" sz="2000" dirty="0">
                <a:hlinkClick r:id="rId2"/>
              </a:rPr>
              <a:t>https://</a:t>
            </a:r>
            <a:r>
              <a:rPr lang="en-US" sz="2000" dirty="0" smtClean="0">
                <a:hlinkClick r:id="rId2"/>
              </a:rPr>
              <a:t>www.justice.gov/atr/red-flags-collusion</a:t>
            </a:r>
            <a:r>
              <a:rPr lang="en-US" sz="2000" dirty="0" smtClean="0"/>
              <a:t> </a:t>
            </a:r>
          </a:p>
          <a:p>
            <a:r>
              <a:rPr lang="en-US" sz="2000" dirty="0" smtClean="0"/>
              <a:t>Interactive Map of the places that the Infrastructure Funds </a:t>
            </a:r>
            <a:r>
              <a:rPr lang="en-US" sz="2000" dirty="0"/>
              <a:t>are going </a:t>
            </a:r>
            <a:r>
              <a:rPr lang="en-US" sz="2000" dirty="0" smtClean="0"/>
              <a:t>to </a:t>
            </a:r>
            <a:r>
              <a:rPr lang="en-US" sz="2000" dirty="0"/>
              <a:t>(you can zoom in on WA):</a:t>
            </a:r>
            <a:r>
              <a:rPr lang="en-US" sz="2000" dirty="0" smtClean="0"/>
              <a:t> </a:t>
            </a:r>
            <a:r>
              <a:rPr lang="en-US" sz="2000" dirty="0">
                <a:hlinkClick r:id="rId3"/>
              </a:rPr>
              <a:t>https://</a:t>
            </a:r>
            <a:r>
              <a:rPr lang="en-US" sz="2000" dirty="0" smtClean="0">
                <a:hlinkClick r:id="rId3"/>
              </a:rPr>
              <a:t>d2d.gsa.gov/report/bipartisan-infrastructure-law-bil-maps-dashboard</a:t>
            </a:r>
            <a:r>
              <a:rPr lang="en-US" sz="2000" dirty="0" smtClean="0"/>
              <a:t> </a:t>
            </a:r>
          </a:p>
          <a:p>
            <a:r>
              <a:rPr lang="en-US" sz="2000" dirty="0" smtClean="0"/>
              <a:t>Washington State Fact Sheet on where federal Infrastructure Law funds are going to: </a:t>
            </a:r>
            <a:r>
              <a:rPr lang="en-US" sz="2000" dirty="0" smtClean="0">
                <a:hlinkClick r:id="rId4"/>
              </a:rPr>
              <a:t>https</a:t>
            </a:r>
            <a:r>
              <a:rPr lang="en-US" sz="2000" dirty="0">
                <a:hlinkClick r:id="rId4"/>
              </a:rPr>
              <a:t>://www.whitehouse.gov/wp-content/uploads/2022/11/Washington-BIL-State-Fact-Sheet-Nov-22.pdf</a:t>
            </a:r>
            <a:r>
              <a:rPr lang="en-US" sz="2000" dirty="0"/>
              <a:t> </a:t>
            </a:r>
          </a:p>
          <a:p>
            <a:endParaRPr lang="en-US" sz="2000" dirty="0"/>
          </a:p>
        </p:txBody>
      </p:sp>
    </p:spTree>
    <p:extLst>
      <p:ext uri="{BB962C8B-B14F-4D97-AF65-F5344CB8AC3E}">
        <p14:creationId xmlns:p14="http://schemas.microsoft.com/office/powerpoint/2010/main" val="40202663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 we need antitrust law?</a:t>
            </a:r>
            <a:endParaRPr lang="en-US" dirty="0"/>
          </a:p>
        </p:txBody>
      </p:sp>
      <p:sp>
        <p:nvSpPr>
          <p:cNvPr id="3" name="Content Placeholder 2"/>
          <p:cNvSpPr>
            <a:spLocks noGrp="1"/>
          </p:cNvSpPr>
          <p:nvPr>
            <p:ph idx="1"/>
          </p:nvPr>
        </p:nvSpPr>
        <p:spPr/>
        <p:txBody>
          <a:bodyPr>
            <a:normAutofit/>
          </a:bodyPr>
          <a:lstStyle/>
          <a:p>
            <a:r>
              <a:rPr lang="en-US" sz="2000" dirty="0" smtClean="0"/>
              <a:t>The existence of markets and competition is crucial for the success of </a:t>
            </a:r>
            <a:r>
              <a:rPr lang="en-US" sz="2000" dirty="0"/>
              <a:t>a </a:t>
            </a:r>
            <a:r>
              <a:rPr lang="en-US" sz="2000" dirty="0" smtClean="0"/>
              <a:t>market economy</a:t>
            </a:r>
          </a:p>
          <a:p>
            <a:r>
              <a:rPr lang="en-US" altLang="en-US" sz="2000" dirty="0" smtClean="0"/>
              <a:t>Aggressive </a:t>
            </a:r>
            <a:r>
              <a:rPr lang="en-US" altLang="en-US" sz="2000" dirty="0"/>
              <a:t>competition among sellers gives consumers—both individuals and businesses—the benefits of lower prices, better products and services, more choices, and greater </a:t>
            </a:r>
            <a:r>
              <a:rPr lang="en-US" altLang="en-US" sz="2000" dirty="0" smtClean="0"/>
              <a:t>innovation</a:t>
            </a:r>
          </a:p>
          <a:p>
            <a:r>
              <a:rPr lang="en-US" altLang="en-US" sz="2000" dirty="0" smtClean="0"/>
              <a:t>The </a:t>
            </a:r>
            <a:r>
              <a:rPr lang="en-US" altLang="en-US" sz="2000" dirty="0"/>
              <a:t>antitrust laws promote and </a:t>
            </a:r>
            <a:r>
              <a:rPr lang="en-US" altLang="en-US" sz="2000" dirty="0" smtClean="0"/>
              <a:t>protect competition by preventing anticompetitive mergers </a:t>
            </a:r>
            <a:r>
              <a:rPr lang="en-US" altLang="en-US" sz="2000" dirty="0"/>
              <a:t>and </a:t>
            </a:r>
            <a:r>
              <a:rPr lang="en-US" altLang="en-US" sz="2000" dirty="0" smtClean="0"/>
              <a:t>business </a:t>
            </a:r>
            <a:r>
              <a:rPr lang="en-US" altLang="en-US" sz="2000" dirty="0"/>
              <a:t>practices.</a:t>
            </a:r>
          </a:p>
          <a:p>
            <a:endParaRPr lang="en-US" sz="2000" dirty="0"/>
          </a:p>
        </p:txBody>
      </p:sp>
    </p:spTree>
    <p:extLst>
      <p:ext uri="{BB962C8B-B14F-4D97-AF65-F5344CB8AC3E}">
        <p14:creationId xmlns:p14="http://schemas.microsoft.com/office/powerpoint/2010/main" val="23541222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Federal Antitrust </a:t>
            </a:r>
            <a:r>
              <a:rPr lang="en-US" dirty="0"/>
              <a:t>L</a:t>
            </a:r>
            <a:r>
              <a:rPr lang="en-US" dirty="0" smtClean="0"/>
              <a:t>aws Overview</a:t>
            </a:r>
            <a:endParaRPr lang="en-US" dirty="0"/>
          </a:p>
        </p:txBody>
      </p:sp>
      <p:sp>
        <p:nvSpPr>
          <p:cNvPr id="3" name="Content Placeholder 2"/>
          <p:cNvSpPr>
            <a:spLocks noGrp="1"/>
          </p:cNvSpPr>
          <p:nvPr>
            <p:ph idx="1"/>
          </p:nvPr>
        </p:nvSpPr>
        <p:spPr>
          <a:xfrm>
            <a:off x="677334" y="1838973"/>
            <a:ext cx="8596668" cy="3880773"/>
          </a:xfrm>
        </p:spPr>
        <p:txBody>
          <a:bodyPr>
            <a:noAutofit/>
          </a:bodyPr>
          <a:lstStyle/>
          <a:p>
            <a:pPr lvl="1"/>
            <a:r>
              <a:rPr lang="en-US" sz="2000" dirty="0" smtClean="0"/>
              <a:t>Sherman Antitrust Act (1890)</a:t>
            </a:r>
          </a:p>
          <a:p>
            <a:pPr lvl="2"/>
            <a:r>
              <a:rPr lang="en-US" sz="1800" dirty="0" smtClean="0"/>
              <a:t>Original purpose was to rein in trusts</a:t>
            </a:r>
          </a:p>
          <a:p>
            <a:pPr lvl="2"/>
            <a:r>
              <a:rPr lang="en-US" sz="1800" dirty="0" smtClean="0"/>
              <a:t>Prohibits agreements in restraint of trade (15 U.S.C. § 1)</a:t>
            </a:r>
          </a:p>
          <a:p>
            <a:pPr lvl="2"/>
            <a:r>
              <a:rPr lang="en-US" sz="1800" dirty="0" smtClean="0"/>
              <a:t>Prohibits monopolization or attempted monopolization (15 U.S.C. § 2)</a:t>
            </a:r>
          </a:p>
          <a:p>
            <a:pPr lvl="1"/>
            <a:r>
              <a:rPr lang="en-US" sz="2000" dirty="0" smtClean="0"/>
              <a:t>Clayton Antitrust Act (1914)</a:t>
            </a:r>
          </a:p>
          <a:p>
            <a:pPr lvl="2"/>
            <a:r>
              <a:rPr lang="en-US" sz="1800" dirty="0" smtClean="0"/>
              <a:t>Prohibited some mergers and acquisitions “where </a:t>
            </a:r>
            <a:r>
              <a:rPr lang="en-US" sz="1800" dirty="0"/>
              <a:t>the effect may substantially lessen competition</a:t>
            </a:r>
            <a:r>
              <a:rPr lang="en-US" sz="1800" dirty="0" smtClean="0"/>
              <a:t>”. (15 U.S.C. § 18)</a:t>
            </a:r>
          </a:p>
          <a:p>
            <a:pPr lvl="2"/>
            <a:r>
              <a:rPr lang="en-US" sz="1800" dirty="0" smtClean="0"/>
              <a:t>Gave </a:t>
            </a:r>
            <a:r>
              <a:rPr lang="en-US" sz="1800" dirty="0"/>
              <a:t>state attorneys general the ability to enforce the federal antitrust laws. </a:t>
            </a:r>
            <a:endParaRPr lang="en-US" sz="1800" dirty="0" smtClean="0"/>
          </a:p>
          <a:p>
            <a:pPr lvl="2"/>
            <a:r>
              <a:rPr lang="en-US" sz="1800" dirty="0" smtClean="0"/>
              <a:t>Amended by the Hart-Scott-Rodino </a:t>
            </a:r>
            <a:r>
              <a:rPr lang="en-US" sz="1800" dirty="0"/>
              <a:t>Act </a:t>
            </a:r>
            <a:r>
              <a:rPr lang="en-US" sz="1800" dirty="0" smtClean="0"/>
              <a:t>of </a:t>
            </a:r>
            <a:r>
              <a:rPr lang="en-US" sz="1800" dirty="0"/>
              <a:t>1976, to require companies intending to merge to notify the federal government before consummating the </a:t>
            </a:r>
            <a:r>
              <a:rPr lang="en-US" sz="1800" dirty="0" smtClean="0"/>
              <a:t>transaction.</a:t>
            </a:r>
          </a:p>
        </p:txBody>
      </p:sp>
    </p:spTree>
    <p:extLst>
      <p:ext uri="{BB962C8B-B14F-4D97-AF65-F5344CB8AC3E}">
        <p14:creationId xmlns:p14="http://schemas.microsoft.com/office/powerpoint/2010/main" val="8197837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Washington State Antitrust </a:t>
            </a:r>
            <a:r>
              <a:rPr lang="en-US" dirty="0"/>
              <a:t>L</a:t>
            </a:r>
            <a:r>
              <a:rPr lang="en-US" dirty="0" smtClean="0"/>
              <a:t>aws Overview</a:t>
            </a:r>
            <a:endParaRPr lang="en-US" dirty="0"/>
          </a:p>
        </p:txBody>
      </p:sp>
      <p:sp>
        <p:nvSpPr>
          <p:cNvPr id="3" name="Content Placeholder 2"/>
          <p:cNvSpPr>
            <a:spLocks noGrp="1"/>
          </p:cNvSpPr>
          <p:nvPr>
            <p:ph idx="1"/>
          </p:nvPr>
        </p:nvSpPr>
        <p:spPr/>
        <p:txBody>
          <a:bodyPr>
            <a:normAutofit/>
          </a:bodyPr>
          <a:lstStyle/>
          <a:p>
            <a:pPr lvl="1"/>
            <a:r>
              <a:rPr lang="en-US" sz="2000" dirty="0" smtClean="0"/>
              <a:t>Washington State Consumer Protection Act – Chapter 19.86 RCW</a:t>
            </a:r>
          </a:p>
          <a:p>
            <a:pPr lvl="2"/>
            <a:r>
              <a:rPr lang="en-US" sz="1800" dirty="0" smtClean="0"/>
              <a:t>Unfair competition practices</a:t>
            </a:r>
          </a:p>
          <a:p>
            <a:pPr lvl="2"/>
            <a:r>
              <a:rPr lang="en-US" sz="1800" dirty="0" smtClean="0"/>
              <a:t>Agreements in restraint of trade</a:t>
            </a:r>
          </a:p>
          <a:p>
            <a:pPr lvl="2"/>
            <a:r>
              <a:rPr lang="en-US" sz="1800" dirty="0" smtClean="0"/>
              <a:t>Monopolization and attempted monopolization</a:t>
            </a:r>
          </a:p>
          <a:p>
            <a:pPr lvl="2"/>
            <a:r>
              <a:rPr lang="en-US" sz="1800" dirty="0" smtClean="0"/>
              <a:t>Agreements not to deal</a:t>
            </a:r>
          </a:p>
          <a:p>
            <a:pPr lvl="2"/>
            <a:r>
              <a:rPr lang="en-US" sz="1800" dirty="0" smtClean="0"/>
              <a:t>Mergers and acquisitions that substantially lessen competition</a:t>
            </a:r>
            <a:endParaRPr lang="en-US" sz="1800" dirty="0"/>
          </a:p>
          <a:p>
            <a:pPr lvl="1"/>
            <a:endParaRPr lang="en-US" sz="2000" dirty="0" smtClean="0"/>
          </a:p>
          <a:p>
            <a:pPr lvl="1"/>
            <a:r>
              <a:rPr lang="en-US" sz="2000" dirty="0"/>
              <a:t>Generally tracks federal law language, though there are some substantive differences</a:t>
            </a:r>
          </a:p>
          <a:p>
            <a:pPr lvl="1"/>
            <a:endParaRPr lang="en-US" sz="1800" dirty="0" smtClean="0"/>
          </a:p>
        </p:txBody>
      </p:sp>
    </p:spTree>
    <p:extLst>
      <p:ext uri="{BB962C8B-B14F-4D97-AF65-F5344CB8AC3E}">
        <p14:creationId xmlns:p14="http://schemas.microsoft.com/office/powerpoint/2010/main" val="590048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Coordinated conduct: Agreements that unreasonably restrain trade</a:t>
            </a:r>
          </a:p>
        </p:txBody>
      </p:sp>
      <p:sp>
        <p:nvSpPr>
          <p:cNvPr id="3" name="Content Placeholder 2"/>
          <p:cNvSpPr>
            <a:spLocks noGrp="1"/>
          </p:cNvSpPr>
          <p:nvPr>
            <p:ph idx="1"/>
          </p:nvPr>
        </p:nvSpPr>
        <p:spPr/>
        <p:txBody>
          <a:bodyPr>
            <a:normAutofit/>
          </a:bodyPr>
          <a:lstStyle/>
          <a:p>
            <a:r>
              <a:rPr lang="en-US" sz="2000" dirty="0"/>
              <a:t>RCW </a:t>
            </a:r>
            <a:r>
              <a:rPr lang="en-US" sz="2000" dirty="0" smtClean="0"/>
              <a:t>19.86.030: Agreements in restraint of trade</a:t>
            </a:r>
            <a:endParaRPr lang="en-US" sz="2000" dirty="0"/>
          </a:p>
          <a:p>
            <a:pPr marL="0" indent="0">
              <a:buNone/>
            </a:pPr>
            <a:r>
              <a:rPr lang="en-US" sz="2000" dirty="0" smtClean="0"/>
              <a:t>“Every </a:t>
            </a:r>
            <a:r>
              <a:rPr lang="en-US" sz="2000" b="1" dirty="0">
                <a:solidFill>
                  <a:schemeClr val="accent1"/>
                </a:solidFill>
              </a:rPr>
              <a:t>contract, combination</a:t>
            </a:r>
            <a:r>
              <a:rPr lang="en-US" sz="2000" dirty="0"/>
              <a:t>, in the form of trust or otherwise, </a:t>
            </a:r>
            <a:r>
              <a:rPr lang="en-US" sz="2000" b="1" dirty="0"/>
              <a:t>or </a:t>
            </a:r>
            <a:r>
              <a:rPr lang="en-US" sz="2000" b="1" dirty="0">
                <a:solidFill>
                  <a:schemeClr val="accent1"/>
                </a:solidFill>
              </a:rPr>
              <a:t>conspiracy in restraint of trade or commerce </a:t>
            </a:r>
            <a:r>
              <a:rPr lang="en-US" sz="2000" dirty="0"/>
              <a:t>is hereby declared unlawful</a:t>
            </a:r>
            <a:r>
              <a:rPr lang="en-US" sz="2000" dirty="0" smtClean="0"/>
              <a:t>.”</a:t>
            </a:r>
          </a:p>
          <a:p>
            <a:r>
              <a:rPr lang="en-US" sz="2000" dirty="0" smtClean="0"/>
              <a:t>15 U.S.C § 1 - Every </a:t>
            </a:r>
            <a:r>
              <a:rPr lang="en-US" sz="2000" b="1" dirty="0" smtClean="0">
                <a:solidFill>
                  <a:schemeClr val="accent1"/>
                </a:solidFill>
              </a:rPr>
              <a:t>contract, combination </a:t>
            </a:r>
            <a:r>
              <a:rPr lang="en-US" sz="2000" dirty="0" smtClean="0"/>
              <a:t>in the form of trust or otherwise, </a:t>
            </a:r>
            <a:r>
              <a:rPr lang="en-US" sz="2000" b="1" dirty="0" smtClean="0">
                <a:solidFill>
                  <a:schemeClr val="accent1"/>
                </a:solidFill>
              </a:rPr>
              <a:t>or conspiracy, in restraint of trade or commerce among the several States, or with foreign nations</a:t>
            </a:r>
            <a:r>
              <a:rPr lang="en-US" sz="2000" dirty="0" smtClean="0"/>
              <a:t>, is declared to be illegal.</a:t>
            </a:r>
          </a:p>
          <a:p>
            <a:r>
              <a:rPr lang="en-US" sz="2000" dirty="0" smtClean="0"/>
              <a:t>Federal offenses can be prosecuted criminally.</a:t>
            </a:r>
          </a:p>
          <a:p>
            <a:r>
              <a:rPr lang="en-US" sz="2000" dirty="0" smtClean="0"/>
              <a:t>Same elements, plus an interstate or international component required for federal claims.</a:t>
            </a:r>
          </a:p>
          <a:p>
            <a:endParaRPr lang="en-US" sz="2000" dirty="0"/>
          </a:p>
        </p:txBody>
      </p:sp>
    </p:spTree>
    <p:extLst>
      <p:ext uri="{BB962C8B-B14F-4D97-AF65-F5344CB8AC3E}">
        <p14:creationId xmlns:p14="http://schemas.microsoft.com/office/powerpoint/2010/main" val="35306822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Bid Rigging: Illegal agreement under antitrust laws</a:t>
            </a:r>
            <a:endParaRPr lang="en-US" dirty="0"/>
          </a:p>
        </p:txBody>
      </p:sp>
      <p:sp>
        <p:nvSpPr>
          <p:cNvPr id="3" name="Content Placeholder 2"/>
          <p:cNvSpPr>
            <a:spLocks noGrp="1"/>
          </p:cNvSpPr>
          <p:nvPr>
            <p:ph idx="1"/>
          </p:nvPr>
        </p:nvSpPr>
        <p:spPr/>
        <p:txBody>
          <a:bodyPr>
            <a:normAutofit/>
          </a:bodyPr>
          <a:lstStyle/>
          <a:p>
            <a:r>
              <a:rPr lang="en-US" sz="2400" dirty="0" smtClean="0"/>
              <a:t>Bid rigging: coordinated </a:t>
            </a:r>
            <a:r>
              <a:rPr lang="en-US" sz="2400" dirty="0"/>
              <a:t>conduct among competing bidders that undermines the bidding </a:t>
            </a:r>
            <a:r>
              <a:rPr lang="en-US" sz="2400" dirty="0" smtClean="0"/>
              <a:t>process</a:t>
            </a:r>
            <a:endParaRPr lang="en-US" sz="2400" dirty="0" smtClean="0"/>
          </a:p>
          <a:p>
            <a:r>
              <a:rPr lang="en-US" sz="2400" dirty="0" smtClean="0"/>
              <a:t>Requires an agreement </a:t>
            </a:r>
          </a:p>
          <a:p>
            <a:r>
              <a:rPr lang="en-US" sz="2400" dirty="0" smtClean="0"/>
              <a:t>Restrains trade: defeats purpose of the bidding process</a:t>
            </a:r>
          </a:p>
          <a:p>
            <a:r>
              <a:rPr lang="en-US" sz="2400" dirty="0" smtClean="0"/>
              <a:t>Per se illegal</a:t>
            </a:r>
          </a:p>
          <a:p>
            <a:pPr lvl="1"/>
            <a:r>
              <a:rPr lang="en-US" sz="2000" dirty="0" smtClean="0"/>
              <a:t>Certain agreements are so inherently bad, they are presumed harmful</a:t>
            </a:r>
          </a:p>
          <a:p>
            <a:pPr lvl="1"/>
            <a:r>
              <a:rPr lang="en-US" sz="2000" dirty="0" smtClean="0"/>
              <a:t>There is no acceptable justification to the behavior</a:t>
            </a:r>
          </a:p>
          <a:p>
            <a:endParaRPr lang="en-US" sz="2400" dirty="0" smtClean="0"/>
          </a:p>
          <a:p>
            <a:pPr lvl="1"/>
            <a:endParaRPr lang="en-US" sz="1800" dirty="0" smtClean="0"/>
          </a:p>
          <a:p>
            <a:pPr lvl="1"/>
            <a:endParaRPr lang="en-US" sz="1800" dirty="0" smtClean="0"/>
          </a:p>
          <a:p>
            <a:endParaRPr lang="en-US" sz="2000" dirty="0"/>
          </a:p>
        </p:txBody>
      </p:sp>
    </p:spTree>
    <p:extLst>
      <p:ext uri="{BB962C8B-B14F-4D97-AF65-F5344CB8AC3E}">
        <p14:creationId xmlns:p14="http://schemas.microsoft.com/office/powerpoint/2010/main" val="25252361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96983"/>
          </a:xfrm>
        </p:spPr>
        <p:txBody>
          <a:bodyPr>
            <a:normAutofit/>
          </a:bodyPr>
          <a:lstStyle/>
          <a:p>
            <a:r>
              <a:rPr lang="en-US" dirty="0" smtClean="0"/>
              <a:t>Other Relevant Laws on Bid Rigging</a:t>
            </a:r>
            <a:endParaRPr lang="en-US" dirty="0"/>
          </a:p>
        </p:txBody>
      </p:sp>
      <p:sp>
        <p:nvSpPr>
          <p:cNvPr id="3" name="Content Placeholder 2"/>
          <p:cNvSpPr>
            <a:spLocks noGrp="1"/>
          </p:cNvSpPr>
          <p:nvPr>
            <p:ph idx="1"/>
          </p:nvPr>
        </p:nvSpPr>
        <p:spPr>
          <a:xfrm>
            <a:off x="677334" y="1563902"/>
            <a:ext cx="8596668" cy="3880773"/>
          </a:xfrm>
        </p:spPr>
        <p:txBody>
          <a:bodyPr>
            <a:noAutofit/>
          </a:bodyPr>
          <a:lstStyle/>
          <a:p>
            <a:pPr>
              <a:defRPr/>
            </a:pPr>
            <a:r>
              <a:rPr lang="en-US" sz="2000" dirty="0"/>
              <a:t>Washington Criminal Law</a:t>
            </a:r>
          </a:p>
          <a:p>
            <a:pPr lvl="1">
              <a:defRPr/>
            </a:pPr>
            <a:r>
              <a:rPr lang="en-US" sz="1800" dirty="0"/>
              <a:t>RCW </a:t>
            </a:r>
            <a:r>
              <a:rPr lang="en-US" sz="1800" dirty="0" smtClean="0"/>
              <a:t>9.18.120 </a:t>
            </a:r>
            <a:r>
              <a:rPr lang="en-US" sz="1800" dirty="0"/>
              <a:t>&amp; .130 - Suppression and collusion to prevent competitive bidding</a:t>
            </a:r>
          </a:p>
          <a:p>
            <a:pPr lvl="2">
              <a:defRPr/>
            </a:pPr>
            <a:r>
              <a:rPr lang="en-US" sz="1600" dirty="0"/>
              <a:t>Unlawful for any person to offer anything of value to another to induce that person to refrain from bidding or to enter into any agreement for the purpose of suppressing competition. </a:t>
            </a:r>
          </a:p>
          <a:p>
            <a:pPr lvl="2">
              <a:defRPr/>
            </a:pPr>
            <a:r>
              <a:rPr lang="en-US" sz="1600" dirty="0"/>
              <a:t>Gross misdemeanor</a:t>
            </a:r>
          </a:p>
          <a:p>
            <a:pPr lvl="1">
              <a:defRPr/>
            </a:pPr>
            <a:r>
              <a:rPr lang="en-US" sz="1800" dirty="0"/>
              <a:t>Enforced by county prosecutors, not </a:t>
            </a:r>
            <a:r>
              <a:rPr lang="en-US" sz="1800" dirty="0" smtClean="0"/>
              <a:t>the Antitrust Division of the AGO</a:t>
            </a:r>
            <a:endParaRPr lang="en-US" sz="1800" dirty="0"/>
          </a:p>
          <a:p>
            <a:pPr>
              <a:defRPr/>
            </a:pPr>
            <a:r>
              <a:rPr lang="en-US" sz="2000" dirty="0"/>
              <a:t>RCW </a:t>
            </a:r>
            <a:r>
              <a:rPr lang="en-US" sz="2000" dirty="0" smtClean="0"/>
              <a:t>39.26.120 </a:t>
            </a:r>
            <a:r>
              <a:rPr lang="en-US" sz="2000" dirty="0"/>
              <a:t>requires competitive </a:t>
            </a:r>
            <a:r>
              <a:rPr lang="en-US" sz="2000" dirty="0" smtClean="0"/>
              <a:t>bids in state contracting when practicable.</a:t>
            </a:r>
            <a:endParaRPr lang="en-US" sz="2000" dirty="0"/>
          </a:p>
          <a:p>
            <a:pPr>
              <a:defRPr/>
            </a:pPr>
            <a:r>
              <a:rPr lang="en-US" sz="2000" dirty="0" smtClean="0"/>
              <a:t>RCW 39.26.200(2)(c) allows state to fine or debar contractors who engage in it.</a:t>
            </a:r>
          </a:p>
          <a:p>
            <a:pPr>
              <a:defRPr/>
            </a:pPr>
            <a:r>
              <a:rPr lang="en-US" sz="2000" dirty="0"/>
              <a:t>May also constitute violations of the mail or wire fraud statute, the false statements statute, or other federal felony statutes, all of which </a:t>
            </a:r>
            <a:r>
              <a:rPr lang="en-US" sz="2000" dirty="0" smtClean="0"/>
              <a:t>DOJ </a:t>
            </a:r>
            <a:r>
              <a:rPr lang="en-US" sz="2000" dirty="0"/>
              <a:t>prosecutes</a:t>
            </a:r>
            <a:r>
              <a:rPr lang="en-US" sz="2000" dirty="0" smtClean="0"/>
              <a:t>.</a:t>
            </a:r>
            <a:endParaRPr lang="en-US" sz="2000" dirty="0"/>
          </a:p>
        </p:txBody>
      </p:sp>
    </p:spTree>
    <p:extLst>
      <p:ext uri="{BB962C8B-B14F-4D97-AF65-F5344CB8AC3E}">
        <p14:creationId xmlns:p14="http://schemas.microsoft.com/office/powerpoint/2010/main" val="4168519168"/>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7991</TotalTime>
  <Words>3731</Words>
  <Application>Microsoft Office PowerPoint</Application>
  <PresentationFormat>Widescreen</PresentationFormat>
  <Paragraphs>429</Paragraphs>
  <Slides>35</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Calibri</vt:lpstr>
      <vt:lpstr>Trebuchet MS</vt:lpstr>
      <vt:lpstr>Wingdings 3</vt:lpstr>
      <vt:lpstr>Facet</vt:lpstr>
      <vt:lpstr>Bid Rigging Detection</vt:lpstr>
      <vt:lpstr>Why do procurement and contracts professionals need to know about bid rigging?</vt:lpstr>
      <vt:lpstr>Bid Rigging Law Overview</vt:lpstr>
      <vt:lpstr>Why do we need antitrust law?</vt:lpstr>
      <vt:lpstr>Federal Antitrust Laws Overview</vt:lpstr>
      <vt:lpstr>Washington State Antitrust Laws Overview</vt:lpstr>
      <vt:lpstr>Coordinated conduct: Agreements that unreasonably restrain trade</vt:lpstr>
      <vt:lpstr>Bid Rigging: Illegal agreement under antitrust laws</vt:lpstr>
      <vt:lpstr>Other Relevant Laws on Bid Rigging</vt:lpstr>
      <vt:lpstr>Market Conditions Conducive to Bid Rigging</vt:lpstr>
      <vt:lpstr>Types of Bid Rigging</vt:lpstr>
      <vt:lpstr>Suspicious Bid Patterns</vt:lpstr>
      <vt:lpstr>AG Enforcement</vt:lpstr>
      <vt:lpstr>DOJ Enforcement:  Procurement Collusion Strike Force (PCSF)</vt:lpstr>
      <vt:lpstr>Bid Rigging Case Examples</vt:lpstr>
      <vt:lpstr>Connecticut Insulation Conspiracy</vt:lpstr>
      <vt:lpstr>United States v. Leveritt</vt:lpstr>
      <vt:lpstr>United States v. Zito</vt:lpstr>
      <vt:lpstr>Caltrans Cases</vt:lpstr>
      <vt:lpstr>Bid Rigging Simulation</vt:lpstr>
      <vt:lpstr>Bid Rigging Red Flags Checklist</vt:lpstr>
      <vt:lpstr>Simulation Introduction</vt:lpstr>
      <vt:lpstr>Paper Vendors</vt:lpstr>
      <vt:lpstr>Bid History</vt:lpstr>
      <vt:lpstr>2022 Bid Excerpts</vt:lpstr>
      <vt:lpstr>2022 Bid Excerpts</vt:lpstr>
      <vt:lpstr>Hans Email</vt:lpstr>
      <vt:lpstr>Winning Bid Email</vt:lpstr>
      <vt:lpstr>Bid Rigging Simulation Summary</vt:lpstr>
      <vt:lpstr>Bid Rigging Simulation Summary</vt:lpstr>
      <vt:lpstr>Simulation Red Flags Answers:</vt:lpstr>
      <vt:lpstr>What Can Contracts and Procurement Professionals Do to Address Bid Rigging?</vt:lpstr>
      <vt:lpstr>QUESTIONS?</vt:lpstr>
      <vt:lpstr>Resources</vt:lpstr>
      <vt:lpstr>Resources</vt:lpstr>
    </vt:vector>
  </TitlesOfParts>
  <Company>Office of the Attorney General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Enforcement of Antitrust Laws in Washington State”</dc:title>
  <dc:creator>Pera, Paula (ATG)</dc:creator>
  <cp:lastModifiedBy>Lumen, Rachel A. (ATG)</cp:lastModifiedBy>
  <cp:revision>135</cp:revision>
  <dcterms:created xsi:type="dcterms:W3CDTF">2021-04-06T21:39:37Z</dcterms:created>
  <dcterms:modified xsi:type="dcterms:W3CDTF">2023-05-25T18:53:49Z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-1040300938</vt:i4>
  </property>
  <property fmtid="{D5CDD505-2E9C-101B-9397-08002B2CF9AE}" pid="3" name="_NewReviewCycle">
    <vt:lpwstr/>
  </property>
  <property fmtid="{D5CDD505-2E9C-101B-9397-08002B2CF9AE}" pid="4" name="_EmailSubject">
    <vt:lpwstr>Bid Rigging ppt</vt:lpwstr>
  </property>
  <property fmtid="{D5CDD505-2E9C-101B-9397-08002B2CF9AE}" pid="5" name="_AuthorEmail">
    <vt:lpwstr>rachel.lumen@atg.wa.gov</vt:lpwstr>
  </property>
  <property fmtid="{D5CDD505-2E9C-101B-9397-08002B2CF9AE}" pid="6" name="_AuthorEmailDisplayName">
    <vt:lpwstr>Lumen, Rachel A. (ATG)</vt:lpwstr>
  </property>
  <property fmtid="{D5CDD505-2E9C-101B-9397-08002B2CF9AE}" pid="7" name="_PreviousAdHocReviewCycleID">
    <vt:i4>1027792262</vt:i4>
  </property>
</Properties>
</file>